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  <p:sldMasterId id="2147483696" r:id="rId4"/>
    <p:sldMasterId id="2147483708" r:id="rId5"/>
  </p:sldMasterIdLst>
  <p:notesMasterIdLst>
    <p:notesMasterId r:id="rId40"/>
  </p:notesMasterIdLst>
  <p:sldIdLst>
    <p:sldId id="744" r:id="rId6"/>
    <p:sldId id="739" r:id="rId7"/>
    <p:sldId id="740" r:id="rId8"/>
    <p:sldId id="741" r:id="rId9"/>
    <p:sldId id="776" r:id="rId10"/>
    <p:sldId id="777" r:id="rId11"/>
    <p:sldId id="778" r:id="rId12"/>
    <p:sldId id="779" r:id="rId13"/>
    <p:sldId id="780" r:id="rId14"/>
    <p:sldId id="781" r:id="rId15"/>
    <p:sldId id="782" r:id="rId16"/>
    <p:sldId id="783" r:id="rId17"/>
    <p:sldId id="784" r:id="rId18"/>
    <p:sldId id="815" r:id="rId19"/>
    <p:sldId id="745" r:id="rId20"/>
    <p:sldId id="770" r:id="rId21"/>
    <p:sldId id="773" r:id="rId22"/>
    <p:sldId id="771" r:id="rId23"/>
    <p:sldId id="748" r:id="rId24"/>
    <p:sldId id="774" r:id="rId25"/>
    <p:sldId id="775" r:id="rId26"/>
    <p:sldId id="747" r:id="rId27"/>
    <p:sldId id="760" r:id="rId28"/>
    <p:sldId id="257" r:id="rId29"/>
    <p:sldId id="258" r:id="rId30"/>
    <p:sldId id="259" r:id="rId31"/>
    <p:sldId id="260" r:id="rId32"/>
    <p:sldId id="261" r:id="rId33"/>
    <p:sldId id="262" r:id="rId34"/>
    <p:sldId id="263" r:id="rId35"/>
    <p:sldId id="264" r:id="rId36"/>
    <p:sldId id="265" r:id="rId37"/>
    <p:sldId id="266" r:id="rId38"/>
    <p:sldId id="768" r:id="rId39"/>
  </p:sldIdLst>
  <p:sldSz cx="12192000" cy="6858000"/>
  <p:notesSz cx="6858000" cy="9144000"/>
  <p:custDataLst>
    <p:tags r:id="rId41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BE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324" autoAdjust="0"/>
    <p:restoredTop sz="99823" autoAdjust="0"/>
  </p:normalViewPr>
  <p:slideViewPr>
    <p:cSldViewPr snapToGrid="0">
      <p:cViewPr varScale="1">
        <p:scale>
          <a:sx n="82" d="100"/>
          <a:sy n="82" d="100"/>
        </p:scale>
        <p:origin x="355" y="6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-2124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presProps" Target="presProps.xml"/><Relationship Id="rId7" Type="http://schemas.openxmlformats.org/officeDocument/2006/relationships/slide" Target="slides/slide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viewProps" Target="viewProps.xml"/><Relationship Id="rId8" Type="http://schemas.openxmlformats.org/officeDocument/2006/relationships/slide" Target="slides/slide3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41" Type="http://schemas.openxmlformats.org/officeDocument/2006/relationships/tags" Target="tags/tag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28657C-BFCD-480A-9D33-DBC343DA3069}" type="datetimeFigureOut">
              <a:rPr lang="en-US" smtClean="0"/>
              <a:t>4/6/2023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1C0173-7218-4FCF-8E4B-31AC14C578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9660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41E9F-98F7-42AF-83C5-FAABF3DA94E8}" type="datetimeFigureOut">
              <a:rPr lang="en-US" smtClean="0"/>
              <a:t>4/6/2023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E757D-84EA-4534-9857-ACBA41520F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8570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41E9F-98F7-42AF-83C5-FAABF3DA94E8}" type="datetimeFigureOut">
              <a:rPr lang="en-US" smtClean="0"/>
              <a:t>4/6/2023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E757D-84EA-4534-9857-ACBA41520F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9567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41E9F-98F7-42AF-83C5-FAABF3DA94E8}" type="datetimeFigureOut">
              <a:rPr lang="en-US" smtClean="0"/>
              <a:t>4/6/2023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E757D-84EA-4534-9857-ACBA41520F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8293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5EBD2-4BCD-4C09-BA28-11C7F273C231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06-04-2023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C5C9F-A357-4538-B836-2246151A74C3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582805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5EBD2-4BCD-4C09-BA28-11C7F273C231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06-04-2023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C5C9F-A357-4538-B836-2246151A74C3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38394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5EBD2-4BCD-4C09-BA28-11C7F273C231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06-04-2023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C5C9F-A357-4538-B836-2246151A74C3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91458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5EBD2-4BCD-4C09-BA28-11C7F273C231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06-04-2023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C5C9F-A357-4538-B836-2246151A74C3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541209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5EBD2-4BCD-4C09-BA28-11C7F273C231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06-04-2023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C5C9F-A357-4538-B836-2246151A74C3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96627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5EBD2-4BCD-4C09-BA28-11C7F273C231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06-04-2023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C5C9F-A357-4538-B836-2246151A74C3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418469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5EBD2-4BCD-4C09-BA28-11C7F273C231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06-04-2023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C5C9F-A357-4538-B836-2246151A74C3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282241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5EBD2-4BCD-4C09-BA28-11C7F273C231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06-04-2023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C5C9F-A357-4538-B836-2246151A74C3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81548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41E9F-98F7-42AF-83C5-FAABF3DA94E8}" type="datetimeFigureOut">
              <a:rPr lang="en-US" smtClean="0"/>
              <a:t>4/6/2023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E757D-84EA-4534-9857-ACBA41520F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14223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5EBD2-4BCD-4C09-BA28-11C7F273C231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06-04-2023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C5C9F-A357-4538-B836-2246151A74C3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739927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5EBD2-4BCD-4C09-BA28-11C7F273C231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06-04-2023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C5C9F-A357-4538-B836-2246151A74C3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402367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5EBD2-4BCD-4C09-BA28-11C7F273C231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06-04-2023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C5C9F-A357-4538-B836-2246151A74C3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709423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5EBD2-4BCD-4C09-BA28-11C7F273C231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06-04-2023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C5C9F-A357-4538-B836-2246151A74C3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391219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5EBD2-4BCD-4C09-BA28-11C7F273C231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06-04-2023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C5C9F-A357-4538-B836-2246151A74C3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202421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5EBD2-4BCD-4C09-BA28-11C7F273C231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06-04-2023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C5C9F-A357-4538-B836-2246151A74C3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153403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5EBD2-4BCD-4C09-BA28-11C7F273C231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06-04-2023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C5C9F-A357-4538-B836-2246151A74C3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04932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5EBD2-4BCD-4C09-BA28-11C7F273C231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06-04-2023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C5C9F-A357-4538-B836-2246151A74C3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035634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5EBD2-4BCD-4C09-BA28-11C7F273C231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06-04-2023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C5C9F-A357-4538-B836-2246151A74C3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508975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5EBD2-4BCD-4C09-BA28-11C7F273C231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06-04-2023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C5C9F-A357-4538-B836-2246151A74C3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5918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41E9F-98F7-42AF-83C5-FAABF3DA94E8}" type="datetimeFigureOut">
              <a:rPr lang="en-US" smtClean="0"/>
              <a:t>4/6/2023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E757D-84EA-4534-9857-ACBA41520F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43486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5EBD2-4BCD-4C09-BA28-11C7F273C231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06-04-2023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C5C9F-A357-4538-B836-2246151A74C3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820465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5EBD2-4BCD-4C09-BA28-11C7F273C231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06-04-2023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C5C9F-A357-4538-B836-2246151A74C3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155321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5EBD2-4BCD-4C09-BA28-11C7F273C231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06-04-2023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C5C9F-A357-4538-B836-2246151A74C3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378432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5EBD2-4BCD-4C09-BA28-11C7F273C231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06-04-2023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C5C9F-A357-4538-B836-2246151A74C3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487097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5EBD2-4BCD-4C09-BA28-11C7F273C231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06-04-2023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C5C9F-A357-4538-B836-2246151A74C3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750627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5EBD2-4BCD-4C09-BA28-11C7F273C231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06-04-2023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C5C9F-A357-4538-B836-2246151A74C3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218830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5EBD2-4BCD-4C09-BA28-11C7F273C231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06-04-2023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C5C9F-A357-4538-B836-2246151A74C3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897629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5EBD2-4BCD-4C09-BA28-11C7F273C231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06-04-2023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C5C9F-A357-4538-B836-2246151A74C3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620347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5EBD2-4BCD-4C09-BA28-11C7F273C231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06-04-2023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C5C9F-A357-4538-B836-2246151A74C3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564791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5EBD2-4BCD-4C09-BA28-11C7F273C231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06-04-2023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C5C9F-A357-4538-B836-2246151A74C3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50280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41E9F-98F7-42AF-83C5-FAABF3DA94E8}" type="datetimeFigureOut">
              <a:rPr lang="en-US" smtClean="0"/>
              <a:t>4/6/2023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E757D-84EA-4534-9857-ACBA41520F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54918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5EBD2-4BCD-4C09-BA28-11C7F273C231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06-04-2023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C5C9F-A357-4538-B836-2246151A74C3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265587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5EBD2-4BCD-4C09-BA28-11C7F273C231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06-04-2023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C5C9F-A357-4538-B836-2246151A74C3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496183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5EBD2-4BCD-4C09-BA28-11C7F273C231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06-04-2023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C5C9F-A357-4538-B836-2246151A74C3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386936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5EBD2-4BCD-4C09-BA28-11C7F273C231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06-04-2023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C5C9F-A357-4538-B836-2246151A74C3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147600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5EBD2-4BCD-4C09-BA28-11C7F273C231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06-04-2023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C5C9F-A357-4538-B836-2246151A74C3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007859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5EBD2-4BCD-4C09-BA28-11C7F273C231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06-04-2023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C5C9F-A357-4538-B836-2246151A74C3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735517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5EBD2-4BCD-4C09-BA28-11C7F273C231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06-04-2023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C5C9F-A357-4538-B836-2246151A74C3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070507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5EBD2-4BCD-4C09-BA28-11C7F273C231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06-04-2023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C5C9F-A357-4538-B836-2246151A74C3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353501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5EBD2-4BCD-4C09-BA28-11C7F273C231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06-04-2023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C5C9F-A357-4538-B836-2246151A74C3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176733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5EBD2-4BCD-4C09-BA28-11C7F273C231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06-04-2023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C5C9F-A357-4538-B836-2246151A74C3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84665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41E9F-98F7-42AF-83C5-FAABF3DA94E8}" type="datetimeFigureOut">
              <a:rPr lang="en-US" smtClean="0"/>
              <a:t>4/6/2023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E757D-84EA-4534-9857-ACBA41520F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80840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5EBD2-4BCD-4C09-BA28-11C7F273C231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06-04-2023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C5C9F-A357-4538-B836-2246151A74C3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299144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5EBD2-4BCD-4C09-BA28-11C7F273C231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06-04-2023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C5C9F-A357-4538-B836-2246151A74C3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580509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5EBD2-4BCD-4C09-BA28-11C7F273C231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06-04-2023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C5C9F-A357-4538-B836-2246151A74C3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260783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5EBD2-4BCD-4C09-BA28-11C7F273C231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06-04-2023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C5C9F-A357-4538-B836-2246151A74C3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636755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5EBD2-4BCD-4C09-BA28-11C7F273C231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06-04-2023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C5C9F-A357-4538-B836-2246151A74C3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732604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5EBD2-4BCD-4C09-BA28-11C7F273C231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06-04-2023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C5C9F-A357-4538-B836-2246151A74C3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51271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41E9F-98F7-42AF-83C5-FAABF3DA94E8}" type="datetimeFigureOut">
              <a:rPr lang="en-US" smtClean="0"/>
              <a:t>4/6/2023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E757D-84EA-4534-9857-ACBA41520F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363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41E9F-98F7-42AF-83C5-FAABF3DA94E8}" type="datetimeFigureOut">
              <a:rPr lang="en-US" smtClean="0"/>
              <a:t>4/6/2023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E757D-84EA-4534-9857-ACBA41520F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6366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41E9F-98F7-42AF-83C5-FAABF3DA94E8}" type="datetimeFigureOut">
              <a:rPr lang="en-US" smtClean="0"/>
              <a:t>4/6/2023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E757D-84EA-4534-9857-ACBA41520F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3724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41E9F-98F7-42AF-83C5-FAABF3DA94E8}" type="datetimeFigureOut">
              <a:rPr lang="en-US" smtClean="0"/>
              <a:t>4/6/2023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E757D-84EA-4534-9857-ACBA41520F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0136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541E9F-98F7-42AF-83C5-FAABF3DA94E8}" type="datetimeFigureOut">
              <a:rPr lang="en-US" smtClean="0"/>
              <a:t>4/6/2023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4E757D-84EA-4534-9857-ACBA41520F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43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35EBD2-4BCD-4C09-BA28-11C7F273C231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06-04-2023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EC5C9F-A357-4538-B836-2246151A74C3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6068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35EBD2-4BCD-4C09-BA28-11C7F273C231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06-04-2023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EC5C9F-A357-4538-B836-2246151A74C3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72061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35EBD2-4BCD-4C09-BA28-11C7F273C231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06-04-2023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EC5C9F-A357-4538-B836-2246151A74C3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01742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35EBD2-4BCD-4C09-BA28-11C7F273C231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06-04-2023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EC5C9F-A357-4538-B836-2246151A74C3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26789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8000">
              <a:schemeClr val="accent1">
                <a:lumMod val="5000"/>
                <a:lumOff val="9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73000">
              <a:schemeClr val="accent1">
                <a:lumMod val="30000"/>
                <a:lumOff val="70000"/>
              </a:schemeClr>
            </a:gs>
          </a:gsLst>
          <a:lin ang="108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8328248" y="188640"/>
            <a:ext cx="3672408" cy="1501458"/>
            <a:chOff x="7981054" y="230240"/>
            <a:chExt cx="3672408" cy="1501458"/>
          </a:xfrm>
        </p:grpSpPr>
        <p:pic>
          <p:nvPicPr>
            <p:cNvPr id="5" name="Picture 2" descr="https://bihog.com/wp-content/uploads/2020/02/NABARD-Consultancy-Services-Pvt.-Ltd..png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7500" b="56406" l="12342" r="87658">
                          <a14:foregroundMark x1="61076" y1="31875" x2="61076" y2="31875"/>
                          <a14:foregroundMark x1="54325" y1="49844" x2="54325" y2="49844"/>
                          <a14:foregroundMark x1="56646" y1="51094" x2="56646" y2="51094"/>
                          <a14:foregroundMark x1="60338" y1="51094" x2="60338" y2="51094"/>
                          <a14:foregroundMark x1="50316" y1="49375" x2="50316" y2="49375"/>
                          <a14:foregroundMark x1="46941" y1="50156" x2="46941" y2="50156"/>
                          <a14:foregroundMark x1="42300" y1="50000" x2="42300" y2="50000"/>
                          <a14:foregroundMark x1="39873" y1="51563" x2="39873" y2="51563"/>
                          <a14:foregroundMark x1="38502" y1="19063" x2="38502" y2="19063"/>
                          <a14:foregroundMark x1="45886" y1="23906" x2="45886" y2="2390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344" t="7641" r="12219" b="51715"/>
            <a:stretch/>
          </p:blipFill>
          <p:spPr bwMode="auto">
            <a:xfrm>
              <a:off x="8335926" y="230240"/>
              <a:ext cx="2962664" cy="1193681"/>
            </a:xfrm>
            <a:prstGeom prst="rect">
              <a:avLst/>
            </a:prstGeom>
            <a:noFill/>
            <a:ln>
              <a:noFill/>
            </a:ln>
            <a:effectLst>
              <a:outerShdw dist="50800" dir="5400000" algn="ctr" rotWithShape="0">
                <a:srgbClr val="000000">
                  <a:alpha val="0"/>
                </a:srgbClr>
              </a:outerShdw>
            </a:effectLst>
          </p:spPr>
        </p:pic>
        <p:sp>
          <p:nvSpPr>
            <p:cNvPr id="6" name="TextBox 5"/>
            <p:cNvSpPr txBox="1"/>
            <p:nvPr/>
          </p:nvSpPr>
          <p:spPr>
            <a:xfrm>
              <a:off x="7981054" y="1423921"/>
              <a:ext cx="367240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003E29"/>
                  </a:solidFill>
                  <a:latin typeface="Arial Black" panose="020B0A04020102020204" pitchFamily="34" charset="0"/>
                </a:rPr>
                <a:t>NABARD CONSULTANCY SERVICES</a:t>
              </a:r>
              <a:endParaRPr lang="en-IN" sz="1400" b="1" dirty="0">
                <a:solidFill>
                  <a:srgbClr val="003E29"/>
                </a:solidFill>
                <a:latin typeface="Arial Black" panose="020B0A04020102020204" pitchFamily="34" charset="0"/>
              </a:endParaRPr>
            </a:p>
          </p:txBody>
        </p:sp>
      </p:grpSp>
      <p:pic>
        <p:nvPicPr>
          <p:cNvPr id="7" name="Picture 6" descr="NABARD-Consultancy-Services-Pvt.-Ltd..png (948×640)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500" b="56094" l="36076" r="63819">
                        <a14:foregroundMark x1="46308" y1="30312" x2="46308" y2="30312"/>
                        <a14:foregroundMark x1="41878" y1="32500" x2="41878" y2="32500"/>
                        <a14:foregroundMark x1="39662" y1="51563" x2="39662" y2="51563"/>
                        <a14:foregroundMark x1="41878" y1="52188" x2="41878" y2="52188"/>
                        <a14:foregroundMark x1="45148" y1="51094" x2="45148" y2="51094"/>
                        <a14:foregroundMark x1="49051" y1="51406" x2="49051" y2="51406"/>
                        <a14:foregroundMark x1="52637" y1="51094" x2="52637" y2="51094"/>
                        <a14:foregroundMark x1="56329" y1="50781" x2="56329" y2="50781"/>
                        <a14:foregroundMark x1="60338" y1="49844" x2="60338" y2="498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6134" t="7757" r="36058" b="42720"/>
          <a:stretch/>
        </p:blipFill>
        <p:spPr bwMode="auto">
          <a:xfrm>
            <a:off x="839435" y="4788192"/>
            <a:ext cx="1646442" cy="1979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2130942" y="2717176"/>
            <a:ext cx="9869714" cy="166199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5400" b="1" dirty="0">
                <a:solidFill>
                  <a:prstClr val="black"/>
                </a:solidFill>
              </a:rPr>
              <a:t>PROGRESS REPORT</a:t>
            </a:r>
          </a:p>
          <a:p>
            <a:pPr algn="r"/>
            <a:r>
              <a:rPr lang="en-US" sz="4800" b="1" dirty="0">
                <a:solidFill>
                  <a:prstClr val="black"/>
                </a:solidFill>
              </a:rPr>
              <a:t>DISTRICT: THANE</a:t>
            </a:r>
            <a:endParaRPr lang="en-IN" sz="4800" b="1" dirty="0">
              <a:solidFill>
                <a:prstClr val="black"/>
              </a:solidFill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37624" y="27464"/>
            <a:ext cx="3250064" cy="2467436"/>
            <a:chOff x="37624" y="27464"/>
            <a:chExt cx="3250064" cy="2467436"/>
          </a:xfrm>
        </p:grpSpPr>
        <p:pic>
          <p:nvPicPr>
            <p:cNvPr id="8" name="Picture 5"/>
            <p:cNvPicPr>
              <a:picLocks noChangeAspect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6061" b="95960" l="19722" r="80405">
                          <a14:foregroundMark x1="34640" y1="80808" x2="34640" y2="80808"/>
                          <a14:foregroundMark x1="38432" y1="77778" x2="38432" y2="77778"/>
                          <a14:foregroundMark x1="44248" y1="75758" x2="44248" y2="75758"/>
                          <a14:foregroundMark x1="49810" y1="76768" x2="49810" y2="76768"/>
                          <a14:foregroundMark x1="56384" y1="76263" x2="56384" y2="76263"/>
                          <a14:foregroundMark x1="59798" y1="77946" x2="59798" y2="77946"/>
                          <a14:foregroundMark x1="64855" y1="76263" x2="64855" y2="76263"/>
                          <a14:foregroundMark x1="69912" y1="76936" x2="69912" y2="76936"/>
                          <a14:foregroundMark x1="71934" y1="76431" x2="71934" y2="76431"/>
                          <a14:foregroundMark x1="27939" y1="76431" x2="27939" y2="76431"/>
                          <a14:foregroundMark x1="28951" y1="86195" x2="28951" y2="86195"/>
                          <a14:foregroundMark x1="26802" y1="87879" x2="26802" y2="87879"/>
                          <a14:foregroundMark x1="23767" y1="88889" x2="23767" y2="88889"/>
                          <a14:foregroundMark x1="34134" y1="88552" x2="34134" y2="88552"/>
                          <a14:foregroundMark x1="36410" y1="88552" x2="36410" y2="88552"/>
                          <a14:foregroundMark x1="39949" y1="89057" x2="39949" y2="89057"/>
                          <a14:foregroundMark x1="43363" y1="89226" x2="43363" y2="89226"/>
                          <a14:foregroundMark x1="46018" y1="89562" x2="46018" y2="89562"/>
                          <a14:foregroundMark x1="49305" y1="89394" x2="49305" y2="89394"/>
                          <a14:foregroundMark x1="56131" y1="86195" x2="56131" y2="86195"/>
                          <a14:foregroundMark x1="62200" y1="88047" x2="62200" y2="88047"/>
                          <a14:foregroundMark x1="62579" y1="85354" x2="62579" y2="85354"/>
                          <a14:foregroundMark x1="63717" y1="87374" x2="63717" y2="87374"/>
                          <a14:foregroundMark x1="66751" y1="88047" x2="66751" y2="88047"/>
                          <a14:foregroundMark x1="70164" y1="87879" x2="70164" y2="87879"/>
                          <a14:foregroundMark x1="70038" y1="85017" x2="70038" y2="85017"/>
                          <a14:foregroundMark x1="71302" y1="88047" x2="71302" y2="88047"/>
                          <a14:foregroundMark x1="75474" y1="88215" x2="75474" y2="88215"/>
                          <a14:backgroundMark x1="35145" y1="79798" x2="35145" y2="79798"/>
                          <a14:backgroundMark x1="55879" y1="79966" x2="55879" y2="79966"/>
                          <a14:backgroundMark x1="68521" y1="79966" x2="68521" y2="79966"/>
                          <a14:backgroundMark x1="72566" y1="89226" x2="72566" y2="89226"/>
                          <a14:backgroundMark x1="46903" y1="90067" x2="46903" y2="90067"/>
                          <a14:backgroundMark x1="40076" y1="69360" x2="40076" y2="69360"/>
                          <a14:backgroundMark x1="36662" y1="69360" x2="36662" y2="69360"/>
                          <a14:backgroundMark x1="40455" y1="69360" x2="40455" y2="69360"/>
                          <a14:backgroundMark x1="26169" y1="71549" x2="26169" y2="71549"/>
                          <a14:backgroundMark x1="40582" y1="88047" x2="40582" y2="88047"/>
                          <a14:backgroundMark x1="26296" y1="90067" x2="26296" y2="900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076" t="2344" r="16814"/>
            <a:stretch>
              <a:fillRect/>
            </a:stretch>
          </p:blipFill>
          <p:spPr bwMode="auto">
            <a:xfrm>
              <a:off x="784809" y="550684"/>
              <a:ext cx="1755694" cy="194421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" name="TextBox 12"/>
            <p:cNvSpPr txBox="1"/>
            <p:nvPr/>
          </p:nvSpPr>
          <p:spPr>
            <a:xfrm>
              <a:off x="37624" y="27464"/>
              <a:ext cx="325006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solidFill>
                    <a:srgbClr val="1F497D">
                      <a:lumMod val="60000"/>
                      <a:lumOff val="40000"/>
                    </a:srgbClr>
                  </a:solidFill>
                </a:rPr>
                <a:t>JAL JEEVAN MISSION</a:t>
              </a:r>
              <a:endParaRPr lang="en-IN" sz="2800" b="1" dirty="0">
                <a:solidFill>
                  <a:srgbClr val="1F497D">
                    <a:lumMod val="60000"/>
                    <a:lumOff val="40000"/>
                  </a:srgbClr>
                </a:solidFill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8491776" y="5754562"/>
            <a:ext cx="35088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00" b="1" dirty="0">
                <a:solidFill>
                  <a:srgbClr val="1F497D"/>
                </a:solidFill>
              </a:rPr>
              <a:t>KONKAN REGION</a:t>
            </a:r>
          </a:p>
          <a:p>
            <a:pPr algn="r"/>
            <a:r>
              <a:rPr lang="en-US" sz="2400" b="1" dirty="0">
                <a:solidFill>
                  <a:srgbClr val="1F497D"/>
                </a:solidFill>
              </a:rPr>
              <a:t>JANUARY 2023</a:t>
            </a:r>
            <a:endParaRPr lang="en-IN" sz="24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94953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07817" y="102811"/>
            <a:ext cx="11776365" cy="923349"/>
          </a:xfrm>
          <a:gradFill flip="none" rotWithShape="1">
            <a:gsLst>
              <a:gs pos="0">
                <a:schemeClr val="accent1">
                  <a:lumMod val="20000"/>
                  <a:lumOff val="80000"/>
                  <a:shade val="30000"/>
                  <a:satMod val="115000"/>
                </a:schemeClr>
              </a:gs>
              <a:gs pos="50000">
                <a:schemeClr val="accent1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accent1">
                  <a:lumMod val="20000"/>
                  <a:lumOff val="80000"/>
                  <a:shade val="100000"/>
                  <a:satMod val="115000"/>
                </a:schemeClr>
              </a:gs>
            </a:gsLst>
            <a:lin ang="16200000" scaled="1"/>
            <a:tileRect/>
          </a:gradFill>
        </p:spPr>
        <p:txBody>
          <a:bodyPr>
            <a:normAutofit fontScale="90000"/>
          </a:bodyPr>
          <a:lstStyle/>
          <a:p>
            <a:pPr algn="ctr"/>
            <a:r>
              <a:rPr lang="en-US" sz="4000" b="1" dirty="0">
                <a:latin typeface="+mn-lt"/>
              </a:rPr>
              <a:t>Abstract of Schemes – Work in Progress</a:t>
            </a:r>
            <a:br>
              <a:rPr lang="en-US" b="1" dirty="0">
                <a:latin typeface="+mn-lt"/>
              </a:rPr>
            </a:br>
            <a:r>
              <a:rPr lang="en-US" sz="2200" b="1" dirty="0">
                <a:latin typeface="+mn-lt"/>
              </a:rPr>
              <a:t>Category – “Retro”</a:t>
            </a:r>
            <a:endParaRPr lang="en-US" sz="1600" b="1" dirty="0">
              <a:latin typeface="+mn-lt"/>
            </a:endParaRP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22ED02E3-74AC-0540-57C1-C7CE9A2A37E1}"/>
              </a:ext>
            </a:extLst>
          </p:cNvPr>
          <p:cNvGraphicFramePr>
            <a:graphicFrameLocks noGrp="1"/>
          </p:cNvGraphicFramePr>
          <p:nvPr/>
        </p:nvGraphicFramePr>
        <p:xfrm>
          <a:off x="497929" y="1167257"/>
          <a:ext cx="11196139" cy="593185"/>
        </p:xfrm>
        <a:graphic>
          <a:graphicData uri="http://schemas.openxmlformats.org/drawingml/2006/table">
            <a:tbl>
              <a:tblPr/>
              <a:tblGrid>
                <a:gridCol w="453210">
                  <a:extLst>
                    <a:ext uri="{9D8B030D-6E8A-4147-A177-3AD203B41FA5}">
                      <a16:colId xmlns:a16="http://schemas.microsoft.com/office/drawing/2014/main" val="335200627"/>
                    </a:ext>
                  </a:extLst>
                </a:gridCol>
                <a:gridCol w="1355422">
                  <a:extLst>
                    <a:ext uri="{9D8B030D-6E8A-4147-A177-3AD203B41FA5}">
                      <a16:colId xmlns:a16="http://schemas.microsoft.com/office/drawing/2014/main" val="2633546498"/>
                    </a:ext>
                  </a:extLst>
                </a:gridCol>
                <a:gridCol w="2876357">
                  <a:extLst>
                    <a:ext uri="{9D8B030D-6E8A-4147-A177-3AD203B41FA5}">
                      <a16:colId xmlns:a16="http://schemas.microsoft.com/office/drawing/2014/main" val="1550490918"/>
                    </a:ext>
                  </a:extLst>
                </a:gridCol>
                <a:gridCol w="1273610">
                  <a:extLst>
                    <a:ext uri="{9D8B030D-6E8A-4147-A177-3AD203B41FA5}">
                      <a16:colId xmlns:a16="http://schemas.microsoft.com/office/drawing/2014/main" val="3229464441"/>
                    </a:ext>
                  </a:extLst>
                </a:gridCol>
                <a:gridCol w="1073266">
                  <a:extLst>
                    <a:ext uri="{9D8B030D-6E8A-4147-A177-3AD203B41FA5}">
                      <a16:colId xmlns:a16="http://schemas.microsoft.com/office/drawing/2014/main" val="1482487857"/>
                    </a:ext>
                  </a:extLst>
                </a:gridCol>
                <a:gridCol w="1202059">
                  <a:extLst>
                    <a:ext uri="{9D8B030D-6E8A-4147-A177-3AD203B41FA5}">
                      <a16:colId xmlns:a16="http://schemas.microsoft.com/office/drawing/2014/main" val="2168994176"/>
                    </a:ext>
                  </a:extLst>
                </a:gridCol>
                <a:gridCol w="987405">
                  <a:extLst>
                    <a:ext uri="{9D8B030D-6E8A-4147-A177-3AD203B41FA5}">
                      <a16:colId xmlns:a16="http://schemas.microsoft.com/office/drawing/2014/main" val="4278254646"/>
                    </a:ext>
                  </a:extLst>
                </a:gridCol>
                <a:gridCol w="987405">
                  <a:extLst>
                    <a:ext uri="{9D8B030D-6E8A-4147-A177-3AD203B41FA5}">
                      <a16:colId xmlns:a16="http://schemas.microsoft.com/office/drawing/2014/main" val="3647308564"/>
                    </a:ext>
                  </a:extLst>
                </a:gridCol>
                <a:gridCol w="987405">
                  <a:extLst>
                    <a:ext uri="{9D8B030D-6E8A-4147-A177-3AD203B41FA5}">
                      <a16:colId xmlns:a16="http://schemas.microsoft.com/office/drawing/2014/main" val="316838983"/>
                    </a:ext>
                  </a:extLst>
                </a:gridCol>
              </a:tblGrid>
              <a:tr h="593185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Sr</a:t>
                      </a:r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 No</a:t>
                      </a:r>
                    </a:p>
                  </a:txBody>
                  <a:tcPr marL="8014" marR="8014" marT="80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Scheme Name</a:t>
                      </a:r>
                    </a:p>
                  </a:txBody>
                  <a:tcPr marL="8014" marR="8014" marT="80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Name of Agency</a:t>
                      </a:r>
                    </a:p>
                  </a:txBody>
                  <a:tcPr marL="8014" marR="8014" marT="80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W.O. Amount</a:t>
                      </a:r>
                      <a:b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</a:br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(</a:t>
                      </a:r>
                      <a:r>
                        <a:rPr lang="en-IN" sz="16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excl</a:t>
                      </a:r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 GST)</a:t>
                      </a:r>
                    </a:p>
                  </a:txBody>
                  <a:tcPr marL="8014" marR="8014" marT="80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W.O.</a:t>
                      </a:r>
                      <a:b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</a:br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Date</a:t>
                      </a:r>
                    </a:p>
                  </a:txBody>
                  <a:tcPr marL="8014" marR="8014" marT="80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Construction</a:t>
                      </a:r>
                      <a:b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</a:br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Period</a:t>
                      </a:r>
                    </a:p>
                  </a:txBody>
                  <a:tcPr marL="8014" marR="8014" marT="80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Physical </a:t>
                      </a:r>
                    </a:p>
                    <a:p>
                      <a:pPr algn="ctr" fontAlgn="ctr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Progress</a:t>
                      </a:r>
                    </a:p>
                  </a:txBody>
                  <a:tcPr marL="8014" marR="8014" marT="80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RA Bill</a:t>
                      </a:r>
                    </a:p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(Recommended)</a:t>
                      </a:r>
                    </a:p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%</a:t>
                      </a:r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014" marR="8014" marT="80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RA Bill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(Recommended)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In Lakhs</a:t>
                      </a:r>
                      <a:endParaRPr kumimoji="0" lang="en-IN" sz="11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014" marR="8014" marT="80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9141223"/>
                  </a:ext>
                </a:extLst>
              </a:tr>
            </a:tbl>
          </a:graphicData>
        </a:graphic>
      </p:graphicFrame>
      <p:graphicFrame>
        <p:nvGraphicFramePr>
          <p:cNvPr id="3" name="Table 1">
            <a:extLst>
              <a:ext uri="{FF2B5EF4-FFF2-40B4-BE49-F238E27FC236}">
                <a16:creationId xmlns:a16="http://schemas.microsoft.com/office/drawing/2014/main" id="{3D68098B-0439-EFF3-306E-F6D3EB39B5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9106510"/>
              </p:ext>
            </p:extLst>
          </p:nvPr>
        </p:nvGraphicFramePr>
        <p:xfrm>
          <a:off x="497929" y="1760441"/>
          <a:ext cx="11196139" cy="4994752"/>
        </p:xfrm>
        <a:graphic>
          <a:graphicData uri="http://schemas.openxmlformats.org/drawingml/2006/table">
            <a:tbl>
              <a:tblPr/>
              <a:tblGrid>
                <a:gridCol w="453210">
                  <a:extLst>
                    <a:ext uri="{9D8B030D-6E8A-4147-A177-3AD203B41FA5}">
                      <a16:colId xmlns:a16="http://schemas.microsoft.com/office/drawing/2014/main" val="232975009"/>
                    </a:ext>
                  </a:extLst>
                </a:gridCol>
                <a:gridCol w="1355422">
                  <a:extLst>
                    <a:ext uri="{9D8B030D-6E8A-4147-A177-3AD203B41FA5}">
                      <a16:colId xmlns:a16="http://schemas.microsoft.com/office/drawing/2014/main" val="785303415"/>
                    </a:ext>
                  </a:extLst>
                </a:gridCol>
                <a:gridCol w="2876357">
                  <a:extLst>
                    <a:ext uri="{9D8B030D-6E8A-4147-A177-3AD203B41FA5}">
                      <a16:colId xmlns:a16="http://schemas.microsoft.com/office/drawing/2014/main" val="2413870011"/>
                    </a:ext>
                  </a:extLst>
                </a:gridCol>
                <a:gridCol w="1273610">
                  <a:extLst>
                    <a:ext uri="{9D8B030D-6E8A-4147-A177-3AD203B41FA5}">
                      <a16:colId xmlns:a16="http://schemas.microsoft.com/office/drawing/2014/main" val="1904706511"/>
                    </a:ext>
                  </a:extLst>
                </a:gridCol>
                <a:gridCol w="1073266">
                  <a:extLst>
                    <a:ext uri="{9D8B030D-6E8A-4147-A177-3AD203B41FA5}">
                      <a16:colId xmlns:a16="http://schemas.microsoft.com/office/drawing/2014/main" val="1261089464"/>
                    </a:ext>
                  </a:extLst>
                </a:gridCol>
                <a:gridCol w="1202059">
                  <a:extLst>
                    <a:ext uri="{9D8B030D-6E8A-4147-A177-3AD203B41FA5}">
                      <a16:colId xmlns:a16="http://schemas.microsoft.com/office/drawing/2014/main" val="3569328776"/>
                    </a:ext>
                  </a:extLst>
                </a:gridCol>
                <a:gridCol w="987405">
                  <a:extLst>
                    <a:ext uri="{9D8B030D-6E8A-4147-A177-3AD203B41FA5}">
                      <a16:colId xmlns:a16="http://schemas.microsoft.com/office/drawing/2014/main" val="1379136875"/>
                    </a:ext>
                  </a:extLst>
                </a:gridCol>
                <a:gridCol w="987405">
                  <a:extLst>
                    <a:ext uri="{9D8B030D-6E8A-4147-A177-3AD203B41FA5}">
                      <a16:colId xmlns:a16="http://schemas.microsoft.com/office/drawing/2014/main" val="1990831582"/>
                    </a:ext>
                  </a:extLst>
                </a:gridCol>
                <a:gridCol w="987405">
                  <a:extLst>
                    <a:ext uri="{9D8B030D-6E8A-4147-A177-3AD203B41FA5}">
                      <a16:colId xmlns:a16="http://schemas.microsoft.com/office/drawing/2014/main" val="566365327"/>
                    </a:ext>
                  </a:extLst>
                </a:gridCol>
              </a:tblGrid>
              <a:tr h="356768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82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Vadel Kh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Shri Kishore Sambhaji Pawar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19,29,000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15-03-2022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 Months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58.00%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72374295"/>
                  </a:ext>
                </a:extLst>
              </a:tr>
              <a:tr h="356768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83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Kadhaipani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Shri Ketan L Patil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17,00,843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21-10-2022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 Months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57.00%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32302081"/>
                  </a:ext>
                </a:extLst>
              </a:tr>
              <a:tr h="356768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84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Bharvade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Ganesh Borse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34,09,278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24-04-2022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 Months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56.76%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53.13%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18.11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72868426"/>
                  </a:ext>
                </a:extLst>
              </a:tr>
              <a:tr h="356768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85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Rudawali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Durgadas Pawar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23,70,775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14-03-2022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 Months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52.38%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58823137"/>
                  </a:ext>
                </a:extLst>
              </a:tr>
              <a:tr h="356768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86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Umarda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Ketan Patil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17,00,843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12-10-2022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 Months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50.00%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49.49%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8.42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65865322"/>
                  </a:ext>
                </a:extLst>
              </a:tr>
              <a:tr h="356768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87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Ajande Bk.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Mohit Nikam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42,22,495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22-09-2022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 Months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48.28%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48.04%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20.28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16623691"/>
                  </a:ext>
                </a:extLst>
              </a:tr>
              <a:tr h="356768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88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Arthe Bk.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Md Infrastructure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1,14,77,906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27-06-2022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15 Months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46.19%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65709391"/>
                  </a:ext>
                </a:extLst>
              </a:tr>
              <a:tr h="356768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89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Arthe Kh.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Md Infrastructure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1,21,43,722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27-06-2022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15 Months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44.97%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17525817"/>
                  </a:ext>
                </a:extLst>
              </a:tr>
              <a:tr h="356768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90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Gartad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Shri Vighnhatra Construction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35,28,737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03-02-2022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 Months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41.02%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97610716"/>
                  </a:ext>
                </a:extLst>
              </a:tr>
              <a:tr h="356768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91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Gidhade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Shri Vighnhatra Construction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20,21,882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29-04-2021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 Months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39.42%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89831600"/>
                  </a:ext>
                </a:extLst>
              </a:tr>
              <a:tr h="356768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92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Jalod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Shramgatha Associates Malegaon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56,75,335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25-03-2021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 Months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35.77%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69378695"/>
                  </a:ext>
                </a:extLst>
              </a:tr>
              <a:tr h="356768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93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Kalamsare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Shri Kishore Sambhaji Pawar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35,79,204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04-02-2022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 Months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35.64%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16080532"/>
                  </a:ext>
                </a:extLst>
              </a:tr>
              <a:tr h="356768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94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Taradi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Durgesh Patil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19,84,333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02-05-2022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 Months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34.83%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33.15%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6.58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39046834"/>
                  </a:ext>
                </a:extLst>
              </a:tr>
              <a:tr h="356768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95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Waghadi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Narendra Sahebrao Patil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47,13,481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19-04-2022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 Months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34.26%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369100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883956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07817" y="102811"/>
            <a:ext cx="11776365" cy="923349"/>
          </a:xfrm>
          <a:gradFill flip="none" rotWithShape="1">
            <a:gsLst>
              <a:gs pos="0">
                <a:schemeClr val="accent1">
                  <a:lumMod val="20000"/>
                  <a:lumOff val="80000"/>
                  <a:shade val="30000"/>
                  <a:satMod val="115000"/>
                </a:schemeClr>
              </a:gs>
              <a:gs pos="50000">
                <a:schemeClr val="accent1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accent1">
                  <a:lumMod val="20000"/>
                  <a:lumOff val="80000"/>
                  <a:shade val="100000"/>
                  <a:satMod val="115000"/>
                </a:schemeClr>
              </a:gs>
            </a:gsLst>
            <a:lin ang="16200000" scaled="1"/>
            <a:tileRect/>
          </a:gradFill>
        </p:spPr>
        <p:txBody>
          <a:bodyPr>
            <a:normAutofit fontScale="90000"/>
          </a:bodyPr>
          <a:lstStyle/>
          <a:p>
            <a:pPr algn="ctr"/>
            <a:r>
              <a:rPr lang="en-US" sz="4000" b="1" dirty="0">
                <a:latin typeface="+mn-lt"/>
              </a:rPr>
              <a:t>Abstract of Schemes – Work in Progress</a:t>
            </a:r>
            <a:br>
              <a:rPr lang="en-US" b="1" dirty="0">
                <a:latin typeface="+mn-lt"/>
              </a:rPr>
            </a:br>
            <a:r>
              <a:rPr lang="en-US" sz="2200" b="1" dirty="0">
                <a:latin typeface="+mn-lt"/>
              </a:rPr>
              <a:t>Category – “Retro”</a:t>
            </a:r>
            <a:endParaRPr lang="en-US" sz="1600" b="1" dirty="0">
              <a:latin typeface="+mn-lt"/>
            </a:endParaRP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22ED02E3-74AC-0540-57C1-C7CE9A2A37E1}"/>
              </a:ext>
            </a:extLst>
          </p:cNvPr>
          <p:cNvGraphicFramePr>
            <a:graphicFrameLocks noGrp="1"/>
          </p:cNvGraphicFramePr>
          <p:nvPr/>
        </p:nvGraphicFramePr>
        <p:xfrm>
          <a:off x="497929" y="1167257"/>
          <a:ext cx="11196139" cy="593185"/>
        </p:xfrm>
        <a:graphic>
          <a:graphicData uri="http://schemas.openxmlformats.org/drawingml/2006/table">
            <a:tbl>
              <a:tblPr/>
              <a:tblGrid>
                <a:gridCol w="453210">
                  <a:extLst>
                    <a:ext uri="{9D8B030D-6E8A-4147-A177-3AD203B41FA5}">
                      <a16:colId xmlns:a16="http://schemas.microsoft.com/office/drawing/2014/main" val="335200627"/>
                    </a:ext>
                  </a:extLst>
                </a:gridCol>
                <a:gridCol w="1355422">
                  <a:extLst>
                    <a:ext uri="{9D8B030D-6E8A-4147-A177-3AD203B41FA5}">
                      <a16:colId xmlns:a16="http://schemas.microsoft.com/office/drawing/2014/main" val="2633546498"/>
                    </a:ext>
                  </a:extLst>
                </a:gridCol>
                <a:gridCol w="2876357">
                  <a:extLst>
                    <a:ext uri="{9D8B030D-6E8A-4147-A177-3AD203B41FA5}">
                      <a16:colId xmlns:a16="http://schemas.microsoft.com/office/drawing/2014/main" val="1550490918"/>
                    </a:ext>
                  </a:extLst>
                </a:gridCol>
                <a:gridCol w="1273610">
                  <a:extLst>
                    <a:ext uri="{9D8B030D-6E8A-4147-A177-3AD203B41FA5}">
                      <a16:colId xmlns:a16="http://schemas.microsoft.com/office/drawing/2014/main" val="3229464441"/>
                    </a:ext>
                  </a:extLst>
                </a:gridCol>
                <a:gridCol w="1073266">
                  <a:extLst>
                    <a:ext uri="{9D8B030D-6E8A-4147-A177-3AD203B41FA5}">
                      <a16:colId xmlns:a16="http://schemas.microsoft.com/office/drawing/2014/main" val="1482487857"/>
                    </a:ext>
                  </a:extLst>
                </a:gridCol>
                <a:gridCol w="1202059">
                  <a:extLst>
                    <a:ext uri="{9D8B030D-6E8A-4147-A177-3AD203B41FA5}">
                      <a16:colId xmlns:a16="http://schemas.microsoft.com/office/drawing/2014/main" val="2168994176"/>
                    </a:ext>
                  </a:extLst>
                </a:gridCol>
                <a:gridCol w="987405">
                  <a:extLst>
                    <a:ext uri="{9D8B030D-6E8A-4147-A177-3AD203B41FA5}">
                      <a16:colId xmlns:a16="http://schemas.microsoft.com/office/drawing/2014/main" val="4278254646"/>
                    </a:ext>
                  </a:extLst>
                </a:gridCol>
                <a:gridCol w="987405">
                  <a:extLst>
                    <a:ext uri="{9D8B030D-6E8A-4147-A177-3AD203B41FA5}">
                      <a16:colId xmlns:a16="http://schemas.microsoft.com/office/drawing/2014/main" val="3647308564"/>
                    </a:ext>
                  </a:extLst>
                </a:gridCol>
                <a:gridCol w="987405">
                  <a:extLst>
                    <a:ext uri="{9D8B030D-6E8A-4147-A177-3AD203B41FA5}">
                      <a16:colId xmlns:a16="http://schemas.microsoft.com/office/drawing/2014/main" val="316838983"/>
                    </a:ext>
                  </a:extLst>
                </a:gridCol>
              </a:tblGrid>
              <a:tr h="593185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Sr</a:t>
                      </a:r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 No</a:t>
                      </a:r>
                    </a:p>
                  </a:txBody>
                  <a:tcPr marL="8014" marR="8014" marT="80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Scheme Name</a:t>
                      </a:r>
                    </a:p>
                  </a:txBody>
                  <a:tcPr marL="8014" marR="8014" marT="80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Name of Agency</a:t>
                      </a:r>
                    </a:p>
                  </a:txBody>
                  <a:tcPr marL="8014" marR="8014" marT="80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W.O. Amount</a:t>
                      </a:r>
                      <a:b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</a:br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(</a:t>
                      </a:r>
                      <a:r>
                        <a:rPr lang="en-IN" sz="16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excl</a:t>
                      </a:r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 GST)</a:t>
                      </a:r>
                    </a:p>
                  </a:txBody>
                  <a:tcPr marL="8014" marR="8014" marT="80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W.O.</a:t>
                      </a:r>
                      <a:b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</a:br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Date</a:t>
                      </a:r>
                    </a:p>
                  </a:txBody>
                  <a:tcPr marL="8014" marR="8014" marT="80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Construction</a:t>
                      </a:r>
                      <a:b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</a:br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Period</a:t>
                      </a:r>
                    </a:p>
                  </a:txBody>
                  <a:tcPr marL="8014" marR="8014" marT="80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Physical </a:t>
                      </a:r>
                    </a:p>
                    <a:p>
                      <a:pPr algn="ctr" fontAlgn="ctr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Progress</a:t>
                      </a:r>
                    </a:p>
                  </a:txBody>
                  <a:tcPr marL="8014" marR="8014" marT="80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RA Bill</a:t>
                      </a:r>
                    </a:p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(Recommended)</a:t>
                      </a:r>
                    </a:p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%</a:t>
                      </a:r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014" marR="8014" marT="80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RA Bill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(Recommended)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In Lakhs</a:t>
                      </a:r>
                      <a:endParaRPr kumimoji="0" lang="en-IN" sz="11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014" marR="8014" marT="80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9141223"/>
                  </a:ext>
                </a:extLst>
              </a:tr>
            </a:tbl>
          </a:graphicData>
        </a:graphic>
      </p:graphicFrame>
      <p:graphicFrame>
        <p:nvGraphicFramePr>
          <p:cNvPr id="3" name="Table 1">
            <a:extLst>
              <a:ext uri="{FF2B5EF4-FFF2-40B4-BE49-F238E27FC236}">
                <a16:creationId xmlns:a16="http://schemas.microsoft.com/office/drawing/2014/main" id="{3D68098B-0439-EFF3-306E-F6D3EB39B5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2533260"/>
              </p:ext>
            </p:extLst>
          </p:nvPr>
        </p:nvGraphicFramePr>
        <p:xfrm>
          <a:off x="497929" y="1760441"/>
          <a:ext cx="11196139" cy="4994745"/>
        </p:xfrm>
        <a:graphic>
          <a:graphicData uri="http://schemas.openxmlformats.org/drawingml/2006/table">
            <a:tbl>
              <a:tblPr/>
              <a:tblGrid>
                <a:gridCol w="453210">
                  <a:extLst>
                    <a:ext uri="{9D8B030D-6E8A-4147-A177-3AD203B41FA5}">
                      <a16:colId xmlns:a16="http://schemas.microsoft.com/office/drawing/2014/main" val="232975009"/>
                    </a:ext>
                  </a:extLst>
                </a:gridCol>
                <a:gridCol w="1355422">
                  <a:extLst>
                    <a:ext uri="{9D8B030D-6E8A-4147-A177-3AD203B41FA5}">
                      <a16:colId xmlns:a16="http://schemas.microsoft.com/office/drawing/2014/main" val="785303415"/>
                    </a:ext>
                  </a:extLst>
                </a:gridCol>
                <a:gridCol w="2876357">
                  <a:extLst>
                    <a:ext uri="{9D8B030D-6E8A-4147-A177-3AD203B41FA5}">
                      <a16:colId xmlns:a16="http://schemas.microsoft.com/office/drawing/2014/main" val="2413870011"/>
                    </a:ext>
                  </a:extLst>
                </a:gridCol>
                <a:gridCol w="1273610">
                  <a:extLst>
                    <a:ext uri="{9D8B030D-6E8A-4147-A177-3AD203B41FA5}">
                      <a16:colId xmlns:a16="http://schemas.microsoft.com/office/drawing/2014/main" val="1904706511"/>
                    </a:ext>
                  </a:extLst>
                </a:gridCol>
                <a:gridCol w="1073266">
                  <a:extLst>
                    <a:ext uri="{9D8B030D-6E8A-4147-A177-3AD203B41FA5}">
                      <a16:colId xmlns:a16="http://schemas.microsoft.com/office/drawing/2014/main" val="1261089464"/>
                    </a:ext>
                  </a:extLst>
                </a:gridCol>
                <a:gridCol w="1202059">
                  <a:extLst>
                    <a:ext uri="{9D8B030D-6E8A-4147-A177-3AD203B41FA5}">
                      <a16:colId xmlns:a16="http://schemas.microsoft.com/office/drawing/2014/main" val="3569328776"/>
                    </a:ext>
                  </a:extLst>
                </a:gridCol>
                <a:gridCol w="987405">
                  <a:extLst>
                    <a:ext uri="{9D8B030D-6E8A-4147-A177-3AD203B41FA5}">
                      <a16:colId xmlns:a16="http://schemas.microsoft.com/office/drawing/2014/main" val="1379136875"/>
                    </a:ext>
                  </a:extLst>
                </a:gridCol>
                <a:gridCol w="987405">
                  <a:extLst>
                    <a:ext uri="{9D8B030D-6E8A-4147-A177-3AD203B41FA5}">
                      <a16:colId xmlns:a16="http://schemas.microsoft.com/office/drawing/2014/main" val="1990831582"/>
                    </a:ext>
                  </a:extLst>
                </a:gridCol>
                <a:gridCol w="987405">
                  <a:extLst>
                    <a:ext uri="{9D8B030D-6E8A-4147-A177-3AD203B41FA5}">
                      <a16:colId xmlns:a16="http://schemas.microsoft.com/office/drawing/2014/main" val="566365327"/>
                    </a:ext>
                  </a:extLst>
                </a:gridCol>
              </a:tblGrid>
              <a:tr h="348977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96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Vakwad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Shri Vighnhatra Construction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50,24,298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14-03-20222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 Months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33.50%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32.81%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16.48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72374295"/>
                  </a:ext>
                </a:extLst>
              </a:tr>
              <a:tr h="458044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97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Tarhadi Taraf Tarhad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Shri Vighnhatra Construction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1,07,59,011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08-09-2022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 Months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31.80%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30.87%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33.21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32302081"/>
                  </a:ext>
                </a:extLst>
              </a:tr>
              <a:tr h="348977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98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Bhatane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Narendra Sahebrao Patil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1,04,72,486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05-08-2022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 Months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31.76%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72868426"/>
                  </a:ext>
                </a:extLst>
              </a:tr>
              <a:tr h="348977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99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Kalapani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Dhandai.M.Sah.Khalane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29,45,324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26-09-2022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 Months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26.71%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58823137"/>
                  </a:ext>
                </a:extLst>
              </a:tr>
              <a:tr h="348977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100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Subhash Nagar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Narendra Sahebrao Patil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74,14,485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04-11-2022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 Months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24.53%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17.81%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13.21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65865322"/>
                  </a:ext>
                </a:extLst>
              </a:tr>
              <a:tr h="348977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101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Bhoiti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Shri Vighnhatra Construction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50,57,000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14-03-2022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 Months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12.30%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16623691"/>
                  </a:ext>
                </a:extLst>
              </a:tr>
              <a:tr h="348977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102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Kurkhali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Krishna Sonwane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19,75,000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02-05-2022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 Months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11.03%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65709391"/>
                  </a:ext>
                </a:extLst>
              </a:tr>
              <a:tr h="348977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103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Wathode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Ganesh Borse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34,07,000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21-11-2022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 Months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10.43%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17525817"/>
                  </a:ext>
                </a:extLst>
              </a:tr>
              <a:tr h="348977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104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Panakhad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Shri C. G. Rajput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55,35,000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29-11-2022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 Months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10.00%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97610716"/>
                  </a:ext>
                </a:extLst>
              </a:tr>
              <a:tr h="348977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105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Bhortek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Ganesh Borse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21,14,000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01-09-2022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 Months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8.32%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89831600"/>
                  </a:ext>
                </a:extLst>
              </a:tr>
              <a:tr h="348977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106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Tande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Sagar Pawar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45,81,000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20-12-2022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 Months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6.00%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69378695"/>
                  </a:ext>
                </a:extLst>
              </a:tr>
              <a:tr h="348977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107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Ahilyapur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Shri Kishore Sambhaji Pawar Dhule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60,20,000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22-09-2022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 Months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5.81%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16080532"/>
                  </a:ext>
                </a:extLst>
              </a:tr>
              <a:tr h="348977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108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Kakadmal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Dhandai.M.Sah.Khalane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18,85,000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16-12-2022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 Months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5.00%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39046834"/>
                  </a:ext>
                </a:extLst>
              </a:tr>
              <a:tr h="348977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109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Karvand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Shri Nilesh Nile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43,80,000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10-11-2022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 Months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4.21%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369100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246402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07817" y="102811"/>
            <a:ext cx="11776365" cy="923349"/>
          </a:xfrm>
          <a:gradFill flip="none" rotWithShape="1">
            <a:gsLst>
              <a:gs pos="0">
                <a:schemeClr val="accent1">
                  <a:lumMod val="20000"/>
                  <a:lumOff val="80000"/>
                  <a:shade val="30000"/>
                  <a:satMod val="115000"/>
                </a:schemeClr>
              </a:gs>
              <a:gs pos="50000">
                <a:schemeClr val="accent1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accent1">
                  <a:lumMod val="20000"/>
                  <a:lumOff val="80000"/>
                  <a:shade val="100000"/>
                  <a:satMod val="115000"/>
                </a:schemeClr>
              </a:gs>
            </a:gsLst>
            <a:lin ang="16200000" scaled="1"/>
            <a:tileRect/>
          </a:gradFill>
        </p:spPr>
        <p:txBody>
          <a:bodyPr>
            <a:normAutofit fontScale="90000"/>
          </a:bodyPr>
          <a:lstStyle/>
          <a:p>
            <a:pPr algn="ctr"/>
            <a:r>
              <a:rPr lang="en-US" sz="4000" b="1" dirty="0">
                <a:latin typeface="+mn-lt"/>
              </a:rPr>
              <a:t>Abstract of Schemes – Work in Progress</a:t>
            </a:r>
            <a:br>
              <a:rPr lang="en-US" b="1" dirty="0">
                <a:latin typeface="+mn-lt"/>
              </a:rPr>
            </a:br>
            <a:r>
              <a:rPr lang="en-US" sz="2200" b="1" dirty="0">
                <a:latin typeface="+mn-lt"/>
              </a:rPr>
              <a:t>Category – “Retro”</a:t>
            </a:r>
            <a:endParaRPr lang="en-US" sz="1600" b="1" dirty="0">
              <a:latin typeface="+mn-lt"/>
            </a:endParaRP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22ED02E3-74AC-0540-57C1-C7CE9A2A37E1}"/>
              </a:ext>
            </a:extLst>
          </p:cNvPr>
          <p:cNvGraphicFramePr>
            <a:graphicFrameLocks noGrp="1"/>
          </p:cNvGraphicFramePr>
          <p:nvPr/>
        </p:nvGraphicFramePr>
        <p:xfrm>
          <a:off x="497929" y="1167257"/>
          <a:ext cx="11196139" cy="593185"/>
        </p:xfrm>
        <a:graphic>
          <a:graphicData uri="http://schemas.openxmlformats.org/drawingml/2006/table">
            <a:tbl>
              <a:tblPr/>
              <a:tblGrid>
                <a:gridCol w="453210">
                  <a:extLst>
                    <a:ext uri="{9D8B030D-6E8A-4147-A177-3AD203B41FA5}">
                      <a16:colId xmlns:a16="http://schemas.microsoft.com/office/drawing/2014/main" val="335200627"/>
                    </a:ext>
                  </a:extLst>
                </a:gridCol>
                <a:gridCol w="1355422">
                  <a:extLst>
                    <a:ext uri="{9D8B030D-6E8A-4147-A177-3AD203B41FA5}">
                      <a16:colId xmlns:a16="http://schemas.microsoft.com/office/drawing/2014/main" val="2633546498"/>
                    </a:ext>
                  </a:extLst>
                </a:gridCol>
                <a:gridCol w="2876357">
                  <a:extLst>
                    <a:ext uri="{9D8B030D-6E8A-4147-A177-3AD203B41FA5}">
                      <a16:colId xmlns:a16="http://schemas.microsoft.com/office/drawing/2014/main" val="1550490918"/>
                    </a:ext>
                  </a:extLst>
                </a:gridCol>
                <a:gridCol w="1273610">
                  <a:extLst>
                    <a:ext uri="{9D8B030D-6E8A-4147-A177-3AD203B41FA5}">
                      <a16:colId xmlns:a16="http://schemas.microsoft.com/office/drawing/2014/main" val="3229464441"/>
                    </a:ext>
                  </a:extLst>
                </a:gridCol>
                <a:gridCol w="1073266">
                  <a:extLst>
                    <a:ext uri="{9D8B030D-6E8A-4147-A177-3AD203B41FA5}">
                      <a16:colId xmlns:a16="http://schemas.microsoft.com/office/drawing/2014/main" val="1482487857"/>
                    </a:ext>
                  </a:extLst>
                </a:gridCol>
                <a:gridCol w="1202059">
                  <a:extLst>
                    <a:ext uri="{9D8B030D-6E8A-4147-A177-3AD203B41FA5}">
                      <a16:colId xmlns:a16="http://schemas.microsoft.com/office/drawing/2014/main" val="2168994176"/>
                    </a:ext>
                  </a:extLst>
                </a:gridCol>
                <a:gridCol w="987405">
                  <a:extLst>
                    <a:ext uri="{9D8B030D-6E8A-4147-A177-3AD203B41FA5}">
                      <a16:colId xmlns:a16="http://schemas.microsoft.com/office/drawing/2014/main" val="4278254646"/>
                    </a:ext>
                  </a:extLst>
                </a:gridCol>
                <a:gridCol w="987405">
                  <a:extLst>
                    <a:ext uri="{9D8B030D-6E8A-4147-A177-3AD203B41FA5}">
                      <a16:colId xmlns:a16="http://schemas.microsoft.com/office/drawing/2014/main" val="3647308564"/>
                    </a:ext>
                  </a:extLst>
                </a:gridCol>
                <a:gridCol w="987405">
                  <a:extLst>
                    <a:ext uri="{9D8B030D-6E8A-4147-A177-3AD203B41FA5}">
                      <a16:colId xmlns:a16="http://schemas.microsoft.com/office/drawing/2014/main" val="316838983"/>
                    </a:ext>
                  </a:extLst>
                </a:gridCol>
              </a:tblGrid>
              <a:tr h="593185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Sr</a:t>
                      </a:r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 No</a:t>
                      </a:r>
                    </a:p>
                  </a:txBody>
                  <a:tcPr marL="8014" marR="8014" marT="80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Scheme Name</a:t>
                      </a:r>
                    </a:p>
                  </a:txBody>
                  <a:tcPr marL="8014" marR="8014" marT="80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Name of Agency</a:t>
                      </a:r>
                    </a:p>
                  </a:txBody>
                  <a:tcPr marL="8014" marR="8014" marT="80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W.O. Amount</a:t>
                      </a:r>
                      <a:b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</a:br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(</a:t>
                      </a:r>
                      <a:r>
                        <a:rPr lang="en-IN" sz="16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excl</a:t>
                      </a:r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 GST)</a:t>
                      </a:r>
                    </a:p>
                  </a:txBody>
                  <a:tcPr marL="8014" marR="8014" marT="80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W.O.</a:t>
                      </a:r>
                      <a:b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</a:br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Date</a:t>
                      </a:r>
                    </a:p>
                  </a:txBody>
                  <a:tcPr marL="8014" marR="8014" marT="80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Construction</a:t>
                      </a:r>
                      <a:b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</a:br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Period</a:t>
                      </a:r>
                    </a:p>
                  </a:txBody>
                  <a:tcPr marL="8014" marR="8014" marT="80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Physical </a:t>
                      </a:r>
                    </a:p>
                    <a:p>
                      <a:pPr algn="ctr" fontAlgn="ctr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Progress</a:t>
                      </a:r>
                    </a:p>
                  </a:txBody>
                  <a:tcPr marL="8014" marR="8014" marT="80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RA Bill</a:t>
                      </a:r>
                    </a:p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(Recommended)</a:t>
                      </a:r>
                    </a:p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%</a:t>
                      </a:r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014" marR="8014" marT="80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RA Bill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(Recommended)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In Lakhs</a:t>
                      </a:r>
                      <a:endParaRPr kumimoji="0" lang="en-IN" sz="11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014" marR="8014" marT="80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9141223"/>
                  </a:ext>
                </a:extLst>
              </a:tr>
            </a:tbl>
          </a:graphicData>
        </a:graphic>
      </p:graphicFrame>
      <p:graphicFrame>
        <p:nvGraphicFramePr>
          <p:cNvPr id="3" name="Table 1">
            <a:extLst>
              <a:ext uri="{FF2B5EF4-FFF2-40B4-BE49-F238E27FC236}">
                <a16:creationId xmlns:a16="http://schemas.microsoft.com/office/drawing/2014/main" id="{3D68098B-0439-EFF3-306E-F6D3EB39B5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3673802"/>
              </p:ext>
            </p:extLst>
          </p:nvPr>
        </p:nvGraphicFramePr>
        <p:xfrm>
          <a:off x="497929" y="1760441"/>
          <a:ext cx="11196139" cy="4994752"/>
        </p:xfrm>
        <a:graphic>
          <a:graphicData uri="http://schemas.openxmlformats.org/drawingml/2006/table">
            <a:tbl>
              <a:tblPr/>
              <a:tblGrid>
                <a:gridCol w="453210">
                  <a:extLst>
                    <a:ext uri="{9D8B030D-6E8A-4147-A177-3AD203B41FA5}">
                      <a16:colId xmlns:a16="http://schemas.microsoft.com/office/drawing/2014/main" val="232975009"/>
                    </a:ext>
                  </a:extLst>
                </a:gridCol>
                <a:gridCol w="1355422">
                  <a:extLst>
                    <a:ext uri="{9D8B030D-6E8A-4147-A177-3AD203B41FA5}">
                      <a16:colId xmlns:a16="http://schemas.microsoft.com/office/drawing/2014/main" val="785303415"/>
                    </a:ext>
                  </a:extLst>
                </a:gridCol>
                <a:gridCol w="2876357">
                  <a:extLst>
                    <a:ext uri="{9D8B030D-6E8A-4147-A177-3AD203B41FA5}">
                      <a16:colId xmlns:a16="http://schemas.microsoft.com/office/drawing/2014/main" val="2413870011"/>
                    </a:ext>
                  </a:extLst>
                </a:gridCol>
                <a:gridCol w="1273610">
                  <a:extLst>
                    <a:ext uri="{9D8B030D-6E8A-4147-A177-3AD203B41FA5}">
                      <a16:colId xmlns:a16="http://schemas.microsoft.com/office/drawing/2014/main" val="1904706511"/>
                    </a:ext>
                  </a:extLst>
                </a:gridCol>
                <a:gridCol w="1073266">
                  <a:extLst>
                    <a:ext uri="{9D8B030D-6E8A-4147-A177-3AD203B41FA5}">
                      <a16:colId xmlns:a16="http://schemas.microsoft.com/office/drawing/2014/main" val="1261089464"/>
                    </a:ext>
                  </a:extLst>
                </a:gridCol>
                <a:gridCol w="1202059">
                  <a:extLst>
                    <a:ext uri="{9D8B030D-6E8A-4147-A177-3AD203B41FA5}">
                      <a16:colId xmlns:a16="http://schemas.microsoft.com/office/drawing/2014/main" val="3569328776"/>
                    </a:ext>
                  </a:extLst>
                </a:gridCol>
                <a:gridCol w="987405">
                  <a:extLst>
                    <a:ext uri="{9D8B030D-6E8A-4147-A177-3AD203B41FA5}">
                      <a16:colId xmlns:a16="http://schemas.microsoft.com/office/drawing/2014/main" val="1379136875"/>
                    </a:ext>
                  </a:extLst>
                </a:gridCol>
                <a:gridCol w="987405">
                  <a:extLst>
                    <a:ext uri="{9D8B030D-6E8A-4147-A177-3AD203B41FA5}">
                      <a16:colId xmlns:a16="http://schemas.microsoft.com/office/drawing/2014/main" val="1990831582"/>
                    </a:ext>
                  </a:extLst>
                </a:gridCol>
                <a:gridCol w="987405">
                  <a:extLst>
                    <a:ext uri="{9D8B030D-6E8A-4147-A177-3AD203B41FA5}">
                      <a16:colId xmlns:a16="http://schemas.microsoft.com/office/drawing/2014/main" val="566365327"/>
                    </a:ext>
                  </a:extLst>
                </a:gridCol>
              </a:tblGrid>
              <a:tr h="356768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110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Nandarde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Akash Nikam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19,55,000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28-11-2022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 Months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4.00%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72374295"/>
                  </a:ext>
                </a:extLst>
              </a:tr>
              <a:tr h="356768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111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Hingonipada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Kamlesh Patil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22,22,000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28-11-2022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 Months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3.46%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32302081"/>
                  </a:ext>
                </a:extLst>
              </a:tr>
              <a:tr h="356768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112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Jatoda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Deomogra Adiwasi Society Joyada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21,37,000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05-08-2022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 Months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2.78%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72868426"/>
                  </a:ext>
                </a:extLst>
              </a:tr>
              <a:tr h="356768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113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Bhatpura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Shri Vighnhatra Construction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37,18,000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08-09-2022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 Months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2.00%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58823137"/>
                  </a:ext>
                </a:extLst>
              </a:tr>
              <a:tr h="356768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114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Hated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Shri Kishore Sambhaji Pawar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39,33,606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12-10-2022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 Months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2.00%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65865322"/>
                  </a:ext>
                </a:extLst>
              </a:tr>
              <a:tr h="356768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115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Hingoni Bk.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Girish Thakre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27,94,000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24-01-2023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 Months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2.00%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16623691"/>
                  </a:ext>
                </a:extLst>
              </a:tr>
              <a:tr h="356768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116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Zendeanjan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Ganesh Borse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66,24,000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07-11-2022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 Months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0.01%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65709391"/>
                  </a:ext>
                </a:extLst>
              </a:tr>
              <a:tr h="356768">
                <a:tc gridSpan="9"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Sindkhede</a:t>
                      </a: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Taluka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Sindkhede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Taluka</a:t>
                      </a: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17525817"/>
                  </a:ext>
                </a:extLst>
              </a:tr>
              <a:tr h="356768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117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Valkhede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Durgadas Pawar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54,90,705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22-09-2022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 Months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99.02%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24.06%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13.21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97610716"/>
                  </a:ext>
                </a:extLst>
              </a:tr>
              <a:tr h="356768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118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Langhane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Narendra Sahebrao Patil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48,51,329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31-10-2022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 Months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54.86%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89831600"/>
                  </a:ext>
                </a:extLst>
              </a:tr>
              <a:tr h="356768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119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Zotwade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Gaurav.M.Sah.Sau.Khalane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28,27,285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07-03-2022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 Months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38.34%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37.66%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10.65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69378695"/>
                  </a:ext>
                </a:extLst>
              </a:tr>
              <a:tr h="356768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120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Shendwade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Shri Kishore Sambhaji Pawar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28,41,878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28-11-2022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 Months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24.59%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16080532"/>
                  </a:ext>
                </a:extLst>
              </a:tr>
              <a:tr h="356768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121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Bhilane D.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Dhandai.M.Sah.Sau.Khalane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15,09,255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06-10-2022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 Months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22.93%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39046834"/>
                  </a:ext>
                </a:extLst>
              </a:tr>
              <a:tr h="356768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122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Amalthe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Manish Pawar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76,92,991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11-11-2022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 Months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5.00%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369100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675805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07817" y="102811"/>
            <a:ext cx="11776365" cy="923349"/>
          </a:xfrm>
          <a:gradFill flip="none" rotWithShape="1">
            <a:gsLst>
              <a:gs pos="0">
                <a:schemeClr val="accent1">
                  <a:lumMod val="20000"/>
                  <a:lumOff val="80000"/>
                  <a:shade val="30000"/>
                  <a:satMod val="115000"/>
                </a:schemeClr>
              </a:gs>
              <a:gs pos="50000">
                <a:schemeClr val="accent1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accent1">
                  <a:lumMod val="20000"/>
                  <a:lumOff val="80000"/>
                  <a:shade val="100000"/>
                  <a:satMod val="115000"/>
                </a:schemeClr>
              </a:gs>
            </a:gsLst>
            <a:lin ang="16200000" scaled="1"/>
            <a:tileRect/>
          </a:gradFill>
        </p:spPr>
        <p:txBody>
          <a:bodyPr>
            <a:normAutofit fontScale="90000"/>
          </a:bodyPr>
          <a:lstStyle/>
          <a:p>
            <a:pPr algn="ctr"/>
            <a:r>
              <a:rPr lang="en-US" sz="4000" b="1" dirty="0">
                <a:latin typeface="+mn-lt"/>
              </a:rPr>
              <a:t>Abstract of Schemes – Work in Progress</a:t>
            </a:r>
            <a:br>
              <a:rPr lang="en-US" b="1" dirty="0">
                <a:latin typeface="+mn-lt"/>
              </a:rPr>
            </a:br>
            <a:r>
              <a:rPr lang="en-US" sz="2200" b="1" dirty="0">
                <a:latin typeface="+mn-lt"/>
              </a:rPr>
              <a:t>Category – “Retro”</a:t>
            </a:r>
            <a:endParaRPr lang="en-US" sz="1600" b="1" dirty="0">
              <a:latin typeface="+mn-lt"/>
            </a:endParaRP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22ED02E3-74AC-0540-57C1-C7CE9A2A37E1}"/>
              </a:ext>
            </a:extLst>
          </p:cNvPr>
          <p:cNvGraphicFramePr>
            <a:graphicFrameLocks noGrp="1"/>
          </p:cNvGraphicFramePr>
          <p:nvPr/>
        </p:nvGraphicFramePr>
        <p:xfrm>
          <a:off x="497929" y="1167257"/>
          <a:ext cx="11196139" cy="593185"/>
        </p:xfrm>
        <a:graphic>
          <a:graphicData uri="http://schemas.openxmlformats.org/drawingml/2006/table">
            <a:tbl>
              <a:tblPr/>
              <a:tblGrid>
                <a:gridCol w="453210">
                  <a:extLst>
                    <a:ext uri="{9D8B030D-6E8A-4147-A177-3AD203B41FA5}">
                      <a16:colId xmlns:a16="http://schemas.microsoft.com/office/drawing/2014/main" val="335200627"/>
                    </a:ext>
                  </a:extLst>
                </a:gridCol>
                <a:gridCol w="1355422">
                  <a:extLst>
                    <a:ext uri="{9D8B030D-6E8A-4147-A177-3AD203B41FA5}">
                      <a16:colId xmlns:a16="http://schemas.microsoft.com/office/drawing/2014/main" val="2633546498"/>
                    </a:ext>
                  </a:extLst>
                </a:gridCol>
                <a:gridCol w="2876357">
                  <a:extLst>
                    <a:ext uri="{9D8B030D-6E8A-4147-A177-3AD203B41FA5}">
                      <a16:colId xmlns:a16="http://schemas.microsoft.com/office/drawing/2014/main" val="1550490918"/>
                    </a:ext>
                  </a:extLst>
                </a:gridCol>
                <a:gridCol w="1273610">
                  <a:extLst>
                    <a:ext uri="{9D8B030D-6E8A-4147-A177-3AD203B41FA5}">
                      <a16:colId xmlns:a16="http://schemas.microsoft.com/office/drawing/2014/main" val="3229464441"/>
                    </a:ext>
                  </a:extLst>
                </a:gridCol>
                <a:gridCol w="1073266">
                  <a:extLst>
                    <a:ext uri="{9D8B030D-6E8A-4147-A177-3AD203B41FA5}">
                      <a16:colId xmlns:a16="http://schemas.microsoft.com/office/drawing/2014/main" val="1482487857"/>
                    </a:ext>
                  </a:extLst>
                </a:gridCol>
                <a:gridCol w="1202059">
                  <a:extLst>
                    <a:ext uri="{9D8B030D-6E8A-4147-A177-3AD203B41FA5}">
                      <a16:colId xmlns:a16="http://schemas.microsoft.com/office/drawing/2014/main" val="2168994176"/>
                    </a:ext>
                  </a:extLst>
                </a:gridCol>
                <a:gridCol w="987405">
                  <a:extLst>
                    <a:ext uri="{9D8B030D-6E8A-4147-A177-3AD203B41FA5}">
                      <a16:colId xmlns:a16="http://schemas.microsoft.com/office/drawing/2014/main" val="4278254646"/>
                    </a:ext>
                  </a:extLst>
                </a:gridCol>
                <a:gridCol w="987405">
                  <a:extLst>
                    <a:ext uri="{9D8B030D-6E8A-4147-A177-3AD203B41FA5}">
                      <a16:colId xmlns:a16="http://schemas.microsoft.com/office/drawing/2014/main" val="3647308564"/>
                    </a:ext>
                  </a:extLst>
                </a:gridCol>
                <a:gridCol w="987405">
                  <a:extLst>
                    <a:ext uri="{9D8B030D-6E8A-4147-A177-3AD203B41FA5}">
                      <a16:colId xmlns:a16="http://schemas.microsoft.com/office/drawing/2014/main" val="316838983"/>
                    </a:ext>
                  </a:extLst>
                </a:gridCol>
              </a:tblGrid>
              <a:tr h="593185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Sr</a:t>
                      </a:r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 No</a:t>
                      </a:r>
                    </a:p>
                  </a:txBody>
                  <a:tcPr marL="8014" marR="8014" marT="80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Scheme Name</a:t>
                      </a:r>
                    </a:p>
                  </a:txBody>
                  <a:tcPr marL="8014" marR="8014" marT="80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Name of Agency</a:t>
                      </a:r>
                    </a:p>
                  </a:txBody>
                  <a:tcPr marL="8014" marR="8014" marT="80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W.O. Amount</a:t>
                      </a:r>
                      <a:b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</a:br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(</a:t>
                      </a:r>
                      <a:r>
                        <a:rPr lang="en-IN" sz="16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excl</a:t>
                      </a:r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 GST)</a:t>
                      </a:r>
                    </a:p>
                  </a:txBody>
                  <a:tcPr marL="8014" marR="8014" marT="80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W.O.</a:t>
                      </a:r>
                      <a:b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</a:br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Date</a:t>
                      </a:r>
                    </a:p>
                  </a:txBody>
                  <a:tcPr marL="8014" marR="8014" marT="80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Construction</a:t>
                      </a:r>
                      <a:b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</a:br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Period</a:t>
                      </a:r>
                    </a:p>
                  </a:txBody>
                  <a:tcPr marL="8014" marR="8014" marT="80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Physical </a:t>
                      </a:r>
                    </a:p>
                    <a:p>
                      <a:pPr algn="ctr" fontAlgn="ctr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Progress</a:t>
                      </a:r>
                    </a:p>
                  </a:txBody>
                  <a:tcPr marL="8014" marR="8014" marT="80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RA Bill</a:t>
                      </a:r>
                    </a:p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(Recommended)</a:t>
                      </a:r>
                    </a:p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%</a:t>
                      </a:r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014" marR="8014" marT="80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RA Bill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(Recommended)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In Lakhs</a:t>
                      </a:r>
                      <a:endParaRPr kumimoji="0" lang="en-IN" sz="11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014" marR="8014" marT="80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9141223"/>
                  </a:ext>
                </a:extLst>
              </a:tr>
            </a:tbl>
          </a:graphicData>
        </a:graphic>
      </p:graphicFrame>
      <p:graphicFrame>
        <p:nvGraphicFramePr>
          <p:cNvPr id="3" name="Table 1">
            <a:extLst>
              <a:ext uri="{FF2B5EF4-FFF2-40B4-BE49-F238E27FC236}">
                <a16:creationId xmlns:a16="http://schemas.microsoft.com/office/drawing/2014/main" id="{3D68098B-0439-EFF3-306E-F6D3EB39B5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810501"/>
              </p:ext>
            </p:extLst>
          </p:nvPr>
        </p:nvGraphicFramePr>
        <p:xfrm>
          <a:off x="497929" y="1760442"/>
          <a:ext cx="11196139" cy="664738"/>
        </p:xfrm>
        <a:graphic>
          <a:graphicData uri="http://schemas.openxmlformats.org/drawingml/2006/table">
            <a:tbl>
              <a:tblPr/>
              <a:tblGrid>
                <a:gridCol w="453210">
                  <a:extLst>
                    <a:ext uri="{9D8B030D-6E8A-4147-A177-3AD203B41FA5}">
                      <a16:colId xmlns:a16="http://schemas.microsoft.com/office/drawing/2014/main" val="232975009"/>
                    </a:ext>
                  </a:extLst>
                </a:gridCol>
                <a:gridCol w="1355422">
                  <a:extLst>
                    <a:ext uri="{9D8B030D-6E8A-4147-A177-3AD203B41FA5}">
                      <a16:colId xmlns:a16="http://schemas.microsoft.com/office/drawing/2014/main" val="785303415"/>
                    </a:ext>
                  </a:extLst>
                </a:gridCol>
                <a:gridCol w="2876357">
                  <a:extLst>
                    <a:ext uri="{9D8B030D-6E8A-4147-A177-3AD203B41FA5}">
                      <a16:colId xmlns:a16="http://schemas.microsoft.com/office/drawing/2014/main" val="2413870011"/>
                    </a:ext>
                  </a:extLst>
                </a:gridCol>
                <a:gridCol w="1273610">
                  <a:extLst>
                    <a:ext uri="{9D8B030D-6E8A-4147-A177-3AD203B41FA5}">
                      <a16:colId xmlns:a16="http://schemas.microsoft.com/office/drawing/2014/main" val="1904706511"/>
                    </a:ext>
                  </a:extLst>
                </a:gridCol>
                <a:gridCol w="1073266">
                  <a:extLst>
                    <a:ext uri="{9D8B030D-6E8A-4147-A177-3AD203B41FA5}">
                      <a16:colId xmlns:a16="http://schemas.microsoft.com/office/drawing/2014/main" val="1261089464"/>
                    </a:ext>
                  </a:extLst>
                </a:gridCol>
                <a:gridCol w="1202059">
                  <a:extLst>
                    <a:ext uri="{9D8B030D-6E8A-4147-A177-3AD203B41FA5}">
                      <a16:colId xmlns:a16="http://schemas.microsoft.com/office/drawing/2014/main" val="3569328776"/>
                    </a:ext>
                  </a:extLst>
                </a:gridCol>
                <a:gridCol w="987405">
                  <a:extLst>
                    <a:ext uri="{9D8B030D-6E8A-4147-A177-3AD203B41FA5}">
                      <a16:colId xmlns:a16="http://schemas.microsoft.com/office/drawing/2014/main" val="1379136875"/>
                    </a:ext>
                  </a:extLst>
                </a:gridCol>
                <a:gridCol w="987405">
                  <a:extLst>
                    <a:ext uri="{9D8B030D-6E8A-4147-A177-3AD203B41FA5}">
                      <a16:colId xmlns:a16="http://schemas.microsoft.com/office/drawing/2014/main" val="1990831582"/>
                    </a:ext>
                  </a:extLst>
                </a:gridCol>
                <a:gridCol w="987405">
                  <a:extLst>
                    <a:ext uri="{9D8B030D-6E8A-4147-A177-3AD203B41FA5}">
                      <a16:colId xmlns:a16="http://schemas.microsoft.com/office/drawing/2014/main" val="566365327"/>
                    </a:ext>
                  </a:extLst>
                </a:gridCol>
              </a:tblGrid>
              <a:tr h="332369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123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Hispur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Nilesh Nile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14,87,736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31-10-2022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 Months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2.00%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72374295"/>
                  </a:ext>
                </a:extLst>
              </a:tr>
              <a:tr h="332369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124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Humbarde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Pawan Dilip Pawar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24,89,729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29-12-2022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 Months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2.00%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323020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94487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07817" y="102811"/>
            <a:ext cx="11776365" cy="923349"/>
          </a:xfrm>
          <a:gradFill flip="none" rotWithShape="1">
            <a:gsLst>
              <a:gs pos="0">
                <a:schemeClr val="accent1">
                  <a:lumMod val="20000"/>
                  <a:lumOff val="80000"/>
                  <a:shade val="30000"/>
                  <a:satMod val="115000"/>
                </a:schemeClr>
              </a:gs>
              <a:gs pos="50000">
                <a:schemeClr val="accent1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accent1">
                  <a:lumMod val="20000"/>
                  <a:lumOff val="80000"/>
                  <a:shade val="100000"/>
                  <a:satMod val="115000"/>
                </a:schemeClr>
              </a:gs>
            </a:gsLst>
            <a:lin ang="16200000" scaled="1"/>
            <a:tileRect/>
          </a:gradFill>
        </p:spPr>
        <p:txBody>
          <a:bodyPr>
            <a:normAutofit fontScale="90000"/>
          </a:bodyPr>
          <a:lstStyle/>
          <a:p>
            <a:pPr algn="ctr"/>
            <a:r>
              <a:rPr lang="en-US" sz="4000" b="1" dirty="0">
                <a:latin typeface="+mn-lt"/>
              </a:rPr>
              <a:t>Abstract of Schemes – Work Completed</a:t>
            </a:r>
            <a:br>
              <a:rPr lang="en-US" b="1" dirty="0">
                <a:latin typeface="+mn-lt"/>
              </a:rPr>
            </a:br>
            <a:r>
              <a:rPr lang="en-US" sz="2200" b="1" dirty="0">
                <a:latin typeface="+mn-lt"/>
              </a:rPr>
              <a:t>Category – “Retro”</a:t>
            </a:r>
            <a:endParaRPr lang="en-US" sz="1600" b="1" dirty="0">
              <a:latin typeface="+mn-lt"/>
            </a:endParaRP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22ED02E3-74AC-0540-57C1-C7CE9A2A37E1}"/>
              </a:ext>
            </a:extLst>
          </p:cNvPr>
          <p:cNvGraphicFramePr>
            <a:graphicFrameLocks noGrp="1"/>
          </p:cNvGraphicFramePr>
          <p:nvPr/>
        </p:nvGraphicFramePr>
        <p:xfrm>
          <a:off x="497929" y="1167257"/>
          <a:ext cx="11196139" cy="593185"/>
        </p:xfrm>
        <a:graphic>
          <a:graphicData uri="http://schemas.openxmlformats.org/drawingml/2006/table">
            <a:tbl>
              <a:tblPr/>
              <a:tblGrid>
                <a:gridCol w="453210">
                  <a:extLst>
                    <a:ext uri="{9D8B030D-6E8A-4147-A177-3AD203B41FA5}">
                      <a16:colId xmlns:a16="http://schemas.microsoft.com/office/drawing/2014/main" val="335200627"/>
                    </a:ext>
                  </a:extLst>
                </a:gridCol>
                <a:gridCol w="1355422">
                  <a:extLst>
                    <a:ext uri="{9D8B030D-6E8A-4147-A177-3AD203B41FA5}">
                      <a16:colId xmlns:a16="http://schemas.microsoft.com/office/drawing/2014/main" val="2633546498"/>
                    </a:ext>
                  </a:extLst>
                </a:gridCol>
                <a:gridCol w="2876357">
                  <a:extLst>
                    <a:ext uri="{9D8B030D-6E8A-4147-A177-3AD203B41FA5}">
                      <a16:colId xmlns:a16="http://schemas.microsoft.com/office/drawing/2014/main" val="1550490918"/>
                    </a:ext>
                  </a:extLst>
                </a:gridCol>
                <a:gridCol w="1273610">
                  <a:extLst>
                    <a:ext uri="{9D8B030D-6E8A-4147-A177-3AD203B41FA5}">
                      <a16:colId xmlns:a16="http://schemas.microsoft.com/office/drawing/2014/main" val="3229464441"/>
                    </a:ext>
                  </a:extLst>
                </a:gridCol>
                <a:gridCol w="1073266">
                  <a:extLst>
                    <a:ext uri="{9D8B030D-6E8A-4147-A177-3AD203B41FA5}">
                      <a16:colId xmlns:a16="http://schemas.microsoft.com/office/drawing/2014/main" val="1482487857"/>
                    </a:ext>
                  </a:extLst>
                </a:gridCol>
                <a:gridCol w="1202059">
                  <a:extLst>
                    <a:ext uri="{9D8B030D-6E8A-4147-A177-3AD203B41FA5}">
                      <a16:colId xmlns:a16="http://schemas.microsoft.com/office/drawing/2014/main" val="2168994176"/>
                    </a:ext>
                  </a:extLst>
                </a:gridCol>
                <a:gridCol w="987405">
                  <a:extLst>
                    <a:ext uri="{9D8B030D-6E8A-4147-A177-3AD203B41FA5}">
                      <a16:colId xmlns:a16="http://schemas.microsoft.com/office/drawing/2014/main" val="4278254646"/>
                    </a:ext>
                  </a:extLst>
                </a:gridCol>
                <a:gridCol w="987405">
                  <a:extLst>
                    <a:ext uri="{9D8B030D-6E8A-4147-A177-3AD203B41FA5}">
                      <a16:colId xmlns:a16="http://schemas.microsoft.com/office/drawing/2014/main" val="3647308564"/>
                    </a:ext>
                  </a:extLst>
                </a:gridCol>
                <a:gridCol w="987405">
                  <a:extLst>
                    <a:ext uri="{9D8B030D-6E8A-4147-A177-3AD203B41FA5}">
                      <a16:colId xmlns:a16="http://schemas.microsoft.com/office/drawing/2014/main" val="316838983"/>
                    </a:ext>
                  </a:extLst>
                </a:gridCol>
              </a:tblGrid>
              <a:tr h="593185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Sr</a:t>
                      </a:r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 No</a:t>
                      </a:r>
                    </a:p>
                  </a:txBody>
                  <a:tcPr marL="8014" marR="8014" marT="80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Scheme Name</a:t>
                      </a:r>
                    </a:p>
                  </a:txBody>
                  <a:tcPr marL="8014" marR="8014" marT="80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Name of Agency</a:t>
                      </a:r>
                    </a:p>
                  </a:txBody>
                  <a:tcPr marL="8014" marR="8014" marT="80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W.O. Amount</a:t>
                      </a:r>
                      <a:b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</a:br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(</a:t>
                      </a:r>
                      <a:r>
                        <a:rPr lang="en-IN" sz="16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excl</a:t>
                      </a:r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 GST)</a:t>
                      </a:r>
                    </a:p>
                  </a:txBody>
                  <a:tcPr marL="8014" marR="8014" marT="80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W.O.</a:t>
                      </a:r>
                      <a:b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</a:br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Date</a:t>
                      </a:r>
                    </a:p>
                  </a:txBody>
                  <a:tcPr marL="8014" marR="8014" marT="80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Construction</a:t>
                      </a:r>
                      <a:b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</a:br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Period</a:t>
                      </a:r>
                    </a:p>
                  </a:txBody>
                  <a:tcPr marL="8014" marR="8014" marT="80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Physical </a:t>
                      </a:r>
                    </a:p>
                    <a:p>
                      <a:pPr algn="ctr" fontAlgn="ctr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Progress</a:t>
                      </a:r>
                    </a:p>
                  </a:txBody>
                  <a:tcPr marL="8014" marR="8014" marT="80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RA Bill</a:t>
                      </a:r>
                    </a:p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(Recommended)</a:t>
                      </a:r>
                    </a:p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%</a:t>
                      </a:r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014" marR="8014" marT="80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RA Bill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(Recommended)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In Lakhs</a:t>
                      </a:r>
                      <a:endParaRPr kumimoji="0" lang="en-IN" sz="11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014" marR="8014" marT="80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9141223"/>
                  </a:ext>
                </a:extLst>
              </a:tr>
            </a:tbl>
          </a:graphicData>
        </a:graphic>
      </p:graphicFrame>
      <p:graphicFrame>
        <p:nvGraphicFramePr>
          <p:cNvPr id="3" name="Table 1">
            <a:extLst>
              <a:ext uri="{FF2B5EF4-FFF2-40B4-BE49-F238E27FC236}">
                <a16:creationId xmlns:a16="http://schemas.microsoft.com/office/drawing/2014/main" id="{3D68098B-0439-EFF3-306E-F6D3EB39B5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5994523"/>
              </p:ext>
            </p:extLst>
          </p:nvPr>
        </p:nvGraphicFramePr>
        <p:xfrm>
          <a:off x="497929" y="1760442"/>
          <a:ext cx="11196139" cy="1661845"/>
        </p:xfrm>
        <a:graphic>
          <a:graphicData uri="http://schemas.openxmlformats.org/drawingml/2006/table">
            <a:tbl>
              <a:tblPr/>
              <a:tblGrid>
                <a:gridCol w="453210">
                  <a:extLst>
                    <a:ext uri="{9D8B030D-6E8A-4147-A177-3AD203B41FA5}">
                      <a16:colId xmlns:a16="http://schemas.microsoft.com/office/drawing/2014/main" val="232975009"/>
                    </a:ext>
                  </a:extLst>
                </a:gridCol>
                <a:gridCol w="1355422">
                  <a:extLst>
                    <a:ext uri="{9D8B030D-6E8A-4147-A177-3AD203B41FA5}">
                      <a16:colId xmlns:a16="http://schemas.microsoft.com/office/drawing/2014/main" val="785303415"/>
                    </a:ext>
                  </a:extLst>
                </a:gridCol>
                <a:gridCol w="2876357">
                  <a:extLst>
                    <a:ext uri="{9D8B030D-6E8A-4147-A177-3AD203B41FA5}">
                      <a16:colId xmlns:a16="http://schemas.microsoft.com/office/drawing/2014/main" val="2413870011"/>
                    </a:ext>
                  </a:extLst>
                </a:gridCol>
                <a:gridCol w="1273610">
                  <a:extLst>
                    <a:ext uri="{9D8B030D-6E8A-4147-A177-3AD203B41FA5}">
                      <a16:colId xmlns:a16="http://schemas.microsoft.com/office/drawing/2014/main" val="1904706511"/>
                    </a:ext>
                  </a:extLst>
                </a:gridCol>
                <a:gridCol w="1073266">
                  <a:extLst>
                    <a:ext uri="{9D8B030D-6E8A-4147-A177-3AD203B41FA5}">
                      <a16:colId xmlns:a16="http://schemas.microsoft.com/office/drawing/2014/main" val="1261089464"/>
                    </a:ext>
                  </a:extLst>
                </a:gridCol>
                <a:gridCol w="1202059">
                  <a:extLst>
                    <a:ext uri="{9D8B030D-6E8A-4147-A177-3AD203B41FA5}">
                      <a16:colId xmlns:a16="http://schemas.microsoft.com/office/drawing/2014/main" val="3569328776"/>
                    </a:ext>
                  </a:extLst>
                </a:gridCol>
                <a:gridCol w="987405">
                  <a:extLst>
                    <a:ext uri="{9D8B030D-6E8A-4147-A177-3AD203B41FA5}">
                      <a16:colId xmlns:a16="http://schemas.microsoft.com/office/drawing/2014/main" val="1379136875"/>
                    </a:ext>
                  </a:extLst>
                </a:gridCol>
                <a:gridCol w="987405">
                  <a:extLst>
                    <a:ext uri="{9D8B030D-6E8A-4147-A177-3AD203B41FA5}">
                      <a16:colId xmlns:a16="http://schemas.microsoft.com/office/drawing/2014/main" val="1990831582"/>
                    </a:ext>
                  </a:extLst>
                </a:gridCol>
                <a:gridCol w="987405">
                  <a:extLst>
                    <a:ext uri="{9D8B030D-6E8A-4147-A177-3AD203B41FA5}">
                      <a16:colId xmlns:a16="http://schemas.microsoft.com/office/drawing/2014/main" val="566365327"/>
                    </a:ext>
                  </a:extLst>
                </a:gridCol>
              </a:tblGrid>
              <a:tr h="332369">
                <a:tc gridSpan="9"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Dhule Taluka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Dhule Taluka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72374295"/>
                  </a:ext>
                </a:extLst>
              </a:tr>
              <a:tr h="332369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Borkund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Shri Kishore Sambhaji Pawar Dhule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17,34,034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31-01-2022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 Months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32302081"/>
                  </a:ext>
                </a:extLst>
              </a:tr>
              <a:tr h="332369">
                <a:tc gridSpan="9"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Shirpur</a:t>
                      </a:r>
                      <a:r>
                        <a:rPr lang="en-US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Taluka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Shirpur</a:t>
                      </a:r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Taluka</a:t>
                      </a: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72868426"/>
                  </a:ext>
                </a:extLst>
              </a:tr>
              <a:tr h="332369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Gurhadpani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Dhandai.M.Sah.Sau.Khalane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20,34,287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24-03-2022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 Months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58823137"/>
                  </a:ext>
                </a:extLst>
              </a:tr>
              <a:tr h="332369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Hivarkheda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19,06,616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 Months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658653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259383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8000">
              <a:schemeClr val="accent1">
                <a:lumMod val="5000"/>
                <a:lumOff val="9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73000">
              <a:schemeClr val="accent1">
                <a:lumMod val="30000"/>
                <a:lumOff val="70000"/>
              </a:schemeClr>
            </a:gs>
          </a:gsLst>
          <a:lin ang="108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4151784" y="3075056"/>
            <a:ext cx="3888433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000" b="1" u="sng" dirty="0">
                <a:solidFill>
                  <a:prstClr val="black"/>
                </a:solidFill>
              </a:rPr>
              <a:t>DASHBOARD</a:t>
            </a:r>
            <a:endParaRPr lang="en-IN" sz="4000" b="1" u="sng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25545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179" y="400062"/>
            <a:ext cx="1582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Work Status</a:t>
            </a:r>
            <a:endParaRPr lang="en-IN" b="1" u="sng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148792-AE76-4D75-A64B-DB24860FAEDB}"/>
              </a:ext>
            </a:extLst>
          </p:cNvPr>
          <p:cNvSpPr txBox="1"/>
          <p:nvPr/>
        </p:nvSpPr>
        <p:spPr>
          <a:xfrm>
            <a:off x="41945" y="41945"/>
            <a:ext cx="79108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Dashboard</a:t>
            </a:r>
            <a:endParaRPr lang="en-IN" sz="2400" b="1" dirty="0"/>
          </a:p>
        </p:txBody>
      </p:sp>
    </p:spTree>
    <p:extLst>
      <p:ext uri="{BB962C8B-B14F-4D97-AF65-F5344CB8AC3E}">
        <p14:creationId xmlns:p14="http://schemas.microsoft.com/office/powerpoint/2010/main" val="32606375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D148792-AE76-4D75-A64B-DB24860FAEDB}"/>
              </a:ext>
            </a:extLst>
          </p:cNvPr>
          <p:cNvSpPr txBox="1"/>
          <p:nvPr/>
        </p:nvSpPr>
        <p:spPr>
          <a:xfrm>
            <a:off x="41945" y="41945"/>
            <a:ext cx="79108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Dashboard</a:t>
            </a:r>
            <a:endParaRPr lang="en-IN" sz="2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8EB59A-1A22-4C49-8CA1-DCAA3BF408F1}"/>
              </a:ext>
            </a:extLst>
          </p:cNvPr>
          <p:cNvSpPr txBox="1"/>
          <p:nvPr/>
        </p:nvSpPr>
        <p:spPr>
          <a:xfrm>
            <a:off x="47488" y="413532"/>
            <a:ext cx="31626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Progress Milestone</a:t>
            </a:r>
            <a:endParaRPr lang="en-IN" sz="16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C875F48-E3AB-41C0-8B2B-FE05DBF11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500" y="3685890"/>
            <a:ext cx="1675701" cy="626152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D3E49154-990A-4565-B45F-AA091F726964}"/>
              </a:ext>
            </a:extLst>
          </p:cNvPr>
          <p:cNvSpPr/>
          <p:nvPr/>
        </p:nvSpPr>
        <p:spPr>
          <a:xfrm>
            <a:off x="1374067" y="3967600"/>
            <a:ext cx="1124125" cy="24294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C687B4E-477F-4511-89C7-E27701CD6C62}"/>
              </a:ext>
            </a:extLst>
          </p:cNvPr>
          <p:cNvSpPr/>
          <p:nvPr/>
        </p:nvSpPr>
        <p:spPr>
          <a:xfrm>
            <a:off x="2161827" y="4170444"/>
            <a:ext cx="929716" cy="1127269"/>
          </a:xfrm>
          <a:custGeom>
            <a:avLst/>
            <a:gdLst>
              <a:gd name="connsiteX0" fmla="*/ 0 w 1647825"/>
              <a:gd name="connsiteY0" fmla="*/ 0 h 1057275"/>
              <a:gd name="connsiteX1" fmla="*/ 542925 w 1647825"/>
              <a:gd name="connsiteY1" fmla="*/ 752475 h 1057275"/>
              <a:gd name="connsiteX2" fmla="*/ 1647825 w 1647825"/>
              <a:gd name="connsiteY2" fmla="*/ 1057275 h 1057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47825" h="1057275">
                <a:moveTo>
                  <a:pt x="0" y="0"/>
                </a:moveTo>
                <a:cubicBezTo>
                  <a:pt x="134144" y="288131"/>
                  <a:pt x="268288" y="576263"/>
                  <a:pt x="542925" y="752475"/>
                </a:cubicBezTo>
                <a:cubicBezTo>
                  <a:pt x="817562" y="928687"/>
                  <a:pt x="1474788" y="1003300"/>
                  <a:pt x="1647825" y="1057275"/>
                </a:cubicBezTo>
              </a:path>
            </a:pathLst>
          </a:custGeom>
          <a:noFill/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35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5296C861-C273-4E5F-AA6D-EB826D6B7C2E}"/>
              </a:ext>
            </a:extLst>
          </p:cNvPr>
          <p:cNvSpPr/>
          <p:nvPr/>
        </p:nvSpPr>
        <p:spPr>
          <a:xfrm>
            <a:off x="1056478" y="2770268"/>
            <a:ext cx="612429" cy="1264444"/>
          </a:xfrm>
          <a:custGeom>
            <a:avLst/>
            <a:gdLst>
              <a:gd name="connsiteX0" fmla="*/ 816572 w 816572"/>
              <a:gd name="connsiteY0" fmla="*/ 0 h 1685925"/>
              <a:gd name="connsiteX1" fmla="*/ 6947 w 816572"/>
              <a:gd name="connsiteY1" fmla="*/ 704850 h 1685925"/>
              <a:gd name="connsiteX2" fmla="*/ 492722 w 816572"/>
              <a:gd name="connsiteY2" fmla="*/ 1685925 h 1685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16572" h="1685925">
                <a:moveTo>
                  <a:pt x="816572" y="0"/>
                </a:moveTo>
                <a:cubicBezTo>
                  <a:pt x="438747" y="211931"/>
                  <a:pt x="60922" y="423863"/>
                  <a:pt x="6947" y="704850"/>
                </a:cubicBezTo>
                <a:cubicBezTo>
                  <a:pt x="-47028" y="985838"/>
                  <a:pt x="222847" y="1335881"/>
                  <a:pt x="492722" y="1685925"/>
                </a:cubicBezTo>
              </a:path>
            </a:pathLst>
          </a:custGeom>
          <a:noFill/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350"/>
          </a:p>
        </p:txBody>
      </p:sp>
    </p:spTree>
    <p:extLst>
      <p:ext uri="{BB962C8B-B14F-4D97-AF65-F5344CB8AC3E}">
        <p14:creationId xmlns:p14="http://schemas.microsoft.com/office/powerpoint/2010/main" val="28556432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189277" y="2492922"/>
            <a:ext cx="35269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u="sng" dirty="0"/>
              <a:t>Work Status: </a:t>
            </a:r>
            <a:r>
              <a:rPr lang="en-US" sz="1400" b="1" u="sng" dirty="0" err="1"/>
              <a:t>Taluka</a:t>
            </a:r>
            <a:r>
              <a:rPr lang="en-US" sz="1400" b="1" u="sng" dirty="0"/>
              <a:t> Wise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4597" y="442349"/>
            <a:ext cx="35269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u="sng" dirty="0"/>
              <a:t>Work Status</a:t>
            </a:r>
            <a:r>
              <a:rPr lang="en-IN" sz="1400" u="sng" dirty="0"/>
              <a:t>:</a:t>
            </a:r>
            <a:endParaRPr lang="en-US" sz="1400" b="1" u="sng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148792-AE76-4D75-A64B-DB24860FAEDB}"/>
              </a:ext>
            </a:extLst>
          </p:cNvPr>
          <p:cNvSpPr txBox="1"/>
          <p:nvPr/>
        </p:nvSpPr>
        <p:spPr>
          <a:xfrm>
            <a:off x="41945" y="41945"/>
            <a:ext cx="79108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Dashboard</a:t>
            </a:r>
            <a:endParaRPr lang="en-IN" sz="2400" b="1" dirty="0"/>
          </a:p>
        </p:txBody>
      </p:sp>
    </p:spTree>
    <p:extLst>
      <p:ext uri="{BB962C8B-B14F-4D97-AF65-F5344CB8AC3E}">
        <p14:creationId xmlns:p14="http://schemas.microsoft.com/office/powerpoint/2010/main" val="14362855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8000">
              <a:schemeClr val="accent1">
                <a:lumMod val="5000"/>
                <a:lumOff val="9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73000">
              <a:schemeClr val="accent1">
                <a:lumMod val="30000"/>
                <a:lumOff val="70000"/>
              </a:schemeClr>
            </a:gs>
          </a:gsLst>
          <a:lin ang="108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3026578" y="2890390"/>
            <a:ext cx="6138845" cy="10772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000" b="1" u="sng" dirty="0">
                <a:solidFill>
                  <a:prstClr val="black"/>
                </a:solidFill>
              </a:rPr>
              <a:t>MS – PROJECT</a:t>
            </a:r>
          </a:p>
          <a:p>
            <a:pPr algn="ctr"/>
            <a:r>
              <a:rPr lang="en-US" sz="2400" b="1" dirty="0">
                <a:solidFill>
                  <a:prstClr val="black"/>
                </a:solidFill>
              </a:rPr>
              <a:t>Work in Progress Schemes</a:t>
            </a:r>
            <a:endParaRPr lang="en-IN" sz="2400" b="1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49238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idx="4294967295"/>
          </p:nvPr>
        </p:nvSpPr>
        <p:spPr>
          <a:xfrm>
            <a:off x="203200" y="174171"/>
            <a:ext cx="11776710" cy="784225"/>
          </a:xfrm>
          <a:gradFill flip="none" rotWithShape="1">
            <a:gsLst>
              <a:gs pos="0">
                <a:schemeClr val="accent1">
                  <a:lumMod val="20000"/>
                  <a:lumOff val="80000"/>
                  <a:shade val="30000"/>
                  <a:satMod val="115000"/>
                </a:schemeClr>
              </a:gs>
              <a:gs pos="50000">
                <a:schemeClr val="accent1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accent1">
                  <a:lumMod val="20000"/>
                  <a:lumOff val="80000"/>
                  <a:shade val="100000"/>
                  <a:satMod val="115000"/>
                </a:schemeClr>
              </a:gs>
            </a:gsLst>
            <a:lin ang="16200000" scaled="1"/>
            <a:tileRect/>
          </a:gradFill>
        </p:spPr>
        <p:txBody>
          <a:bodyPr>
            <a:normAutofit/>
          </a:bodyPr>
          <a:lstStyle/>
          <a:p>
            <a:pPr algn="ctr"/>
            <a:r>
              <a:rPr lang="en-US" b="1" dirty="0">
                <a:latin typeface="+mn-lt"/>
              </a:rPr>
              <a:t>District Work Status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346310" y="1252841"/>
          <a:ext cx="11450738" cy="5430990"/>
        </p:xfrm>
        <a:graphic>
          <a:graphicData uri="http://schemas.openxmlformats.org/drawingml/2006/table">
            <a:tbl>
              <a:tblPr/>
              <a:tblGrid>
                <a:gridCol w="16836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11925">
                  <a:extLst>
                    <a:ext uri="{9D8B030D-6E8A-4147-A177-3AD203B41FA5}">
                      <a16:colId xmlns:a16="http://schemas.microsoft.com/office/drawing/2014/main" val="2497114624"/>
                    </a:ext>
                  </a:extLst>
                </a:gridCol>
                <a:gridCol w="20119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108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5446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7786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18194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Taluka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Category</a:t>
                      </a:r>
                      <a:endParaRPr lang="en-IN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No. of Schemes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Work Order Issued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Work In</a:t>
                      </a:r>
                      <a:r>
                        <a:rPr lang="en-IN" sz="1800" b="1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 </a:t>
                      </a:r>
                      <a:r>
                        <a:rPr lang="en-IN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Progress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Work</a:t>
                      </a:r>
                      <a:r>
                        <a:rPr lang="en-IN" sz="1800" b="1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 Not S</a:t>
                      </a:r>
                      <a:r>
                        <a:rPr lang="en-US" sz="1800" b="1" i="0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tarted</a:t>
                      </a:r>
                      <a:endParaRPr lang="en-IN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62559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Dhule</a:t>
                      </a: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Retro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400" b="0" dirty="0">
                          <a:effectLst/>
                          <a:latin typeface="Calibri"/>
                        </a:rPr>
                        <a:t>31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62559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Sakri</a:t>
                      </a:r>
                      <a:endParaRPr lang="en-IN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Retro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400" b="0" dirty="0">
                          <a:effectLst/>
                          <a:latin typeface="Calibri"/>
                        </a:rPr>
                        <a:t>41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48188439"/>
                  </a:ext>
                </a:extLst>
              </a:tr>
              <a:tr h="962559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Shirpur</a:t>
                      </a:r>
                      <a:endParaRPr lang="en-IN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Retro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66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66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400" b="0" dirty="0">
                          <a:effectLst/>
                          <a:latin typeface="Calibri"/>
                        </a:rPr>
                        <a:t>47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45236530"/>
                  </a:ext>
                </a:extLst>
              </a:tr>
              <a:tr h="962559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Sindkhede</a:t>
                      </a:r>
                      <a:endParaRPr lang="en-IN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Retro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400" b="0" dirty="0">
                          <a:effectLst/>
                          <a:latin typeface="Calibri"/>
                        </a:rPr>
                        <a:t>8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34144627"/>
                  </a:ext>
                </a:extLst>
              </a:tr>
              <a:tr h="96256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Grand Total</a:t>
                      </a: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Retro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600" b="1" dirty="0">
                          <a:effectLst/>
                          <a:latin typeface="Calibri"/>
                        </a:rPr>
                        <a:t>127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135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43088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152781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07817" y="143451"/>
            <a:ext cx="11776365" cy="923349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  <a:shade val="30000"/>
                  <a:satMod val="115000"/>
                </a:schemeClr>
              </a:gs>
              <a:gs pos="50000">
                <a:schemeClr val="accent1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accent1">
                  <a:lumMod val="20000"/>
                  <a:lumOff val="80000"/>
                  <a:shade val="100000"/>
                  <a:satMod val="115000"/>
                </a:schemeClr>
              </a:gs>
            </a:gsLst>
            <a:lin ang="16200000" scaled="1"/>
            <a:tileRect/>
          </a:gradFill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u="sng" dirty="0">
                <a:solidFill>
                  <a:prstClr val="black"/>
                </a:solidFill>
                <a:latin typeface="Calibri"/>
              </a:rPr>
              <a:t>Project Overview</a:t>
            </a:r>
            <a:br>
              <a:rPr lang="en-US" sz="4000" b="1" dirty="0">
                <a:solidFill>
                  <a:prstClr val="black"/>
                </a:solidFill>
                <a:latin typeface="Calibri"/>
              </a:rPr>
            </a:br>
            <a:r>
              <a:rPr lang="en-US" sz="2500" b="1" dirty="0">
                <a:solidFill>
                  <a:prstClr val="black"/>
                </a:solidFill>
                <a:latin typeface="Calibri"/>
              </a:rPr>
              <a:t>Physical Progress </a:t>
            </a:r>
            <a:r>
              <a:rPr lang="en-US" sz="2500" b="1" dirty="0" err="1">
                <a:solidFill>
                  <a:prstClr val="black"/>
                </a:solidFill>
                <a:latin typeface="Calibri"/>
              </a:rPr>
              <a:t>vs</a:t>
            </a:r>
            <a:r>
              <a:rPr lang="en-US" sz="2500" b="1" dirty="0">
                <a:solidFill>
                  <a:prstClr val="black"/>
                </a:solidFill>
                <a:latin typeface="Calibri"/>
              </a:rPr>
              <a:t> Financial Progress </a:t>
            </a:r>
            <a:r>
              <a:rPr lang="en-US" sz="2500" b="1" dirty="0" err="1">
                <a:solidFill>
                  <a:prstClr val="black"/>
                </a:solidFill>
                <a:latin typeface="Calibri"/>
              </a:rPr>
              <a:t>vs</a:t>
            </a:r>
            <a:r>
              <a:rPr lang="en-US" sz="2500" b="1" dirty="0">
                <a:solidFill>
                  <a:prstClr val="black"/>
                </a:solidFill>
                <a:latin typeface="Calibri"/>
              </a:rPr>
              <a:t> Time Overrun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6288064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07817" y="143452"/>
            <a:ext cx="11776365" cy="727406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  <a:shade val="30000"/>
                  <a:satMod val="115000"/>
                </a:schemeClr>
              </a:gs>
              <a:gs pos="50000">
                <a:schemeClr val="accent1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accent1">
                  <a:lumMod val="20000"/>
                  <a:lumOff val="80000"/>
                  <a:shade val="100000"/>
                  <a:satMod val="115000"/>
                </a:schemeClr>
              </a:gs>
            </a:gsLst>
            <a:lin ang="16200000" scaled="1"/>
            <a:tileRect/>
          </a:gradFill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prstClr val="black"/>
                </a:solidFill>
                <a:latin typeface="Calibri"/>
              </a:rPr>
              <a:t>Late Schemes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6815885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8000">
              <a:schemeClr val="accent1">
                <a:lumMod val="5000"/>
                <a:lumOff val="9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73000">
              <a:schemeClr val="accent1">
                <a:lumMod val="30000"/>
                <a:lumOff val="70000"/>
              </a:schemeClr>
            </a:gs>
          </a:gsLst>
          <a:lin ang="108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3107668" y="3075057"/>
            <a:ext cx="5976664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000" b="1" u="sng" dirty="0">
                <a:solidFill>
                  <a:prstClr val="black"/>
                </a:solidFill>
              </a:rPr>
              <a:t>SAMPLE SITE VISIT PHOTOS</a:t>
            </a:r>
            <a:endParaRPr lang="en-IN" sz="4000" b="1" u="sng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11109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444440" y="96974"/>
            <a:ext cx="11303122" cy="748145"/>
          </a:xfrm>
          <a:prstGeom prst="rect">
            <a:avLst/>
          </a:prstGeom>
          <a:gradFill flip="none" rotWithShape="1">
            <a:gsLst>
              <a:gs pos="0">
                <a:schemeClr val="bg2">
                  <a:shade val="30000"/>
                  <a:satMod val="115000"/>
                </a:schemeClr>
              </a:gs>
              <a:gs pos="50000">
                <a:schemeClr val="bg2">
                  <a:shade val="67500"/>
                  <a:satMod val="115000"/>
                </a:schemeClr>
              </a:gs>
              <a:gs pos="100000">
                <a:schemeClr val="bg2">
                  <a:shade val="100000"/>
                  <a:satMod val="115000"/>
                </a:schemeClr>
              </a:gs>
            </a:gsLst>
            <a:lin ang="16200000" scaled="1"/>
            <a:tileRect/>
          </a:gradFill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altLang="en-US" sz="3600" b="1" dirty="0">
                <a:latin typeface="+mn-lt"/>
              </a:rPr>
              <a:t>, Tal. </a:t>
            </a:r>
          </a:p>
        </p:txBody>
      </p:sp>
    </p:spTree>
    <p:extLst>
      <p:ext uri="{BB962C8B-B14F-4D97-AF65-F5344CB8AC3E}">
        <p14:creationId xmlns:p14="http://schemas.microsoft.com/office/powerpoint/2010/main" val="28115141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055440" y="4149080"/>
            <a:ext cx="4320000" cy="2520000"/>
          </a:xfrm>
          <a:prstGeom prst="rect">
            <a:avLst/>
          </a:prstGeom>
        </p:spPr>
      </p:pic>
      <p:sp>
        <p:nvSpPr>
          <p:cNvPr id="8" name="Title 1"/>
          <p:cNvSpPr txBox="1"/>
          <p:nvPr/>
        </p:nvSpPr>
        <p:spPr>
          <a:xfrm>
            <a:off x="524312" y="156458"/>
            <a:ext cx="10939174" cy="825228"/>
          </a:xfrm>
          <a:prstGeom prst="rect">
            <a:avLst/>
          </a:prstGeom>
          <a:gradFill flip="none" rotWithShape="1">
            <a:gsLst>
              <a:gs pos="0">
                <a:schemeClr val="bg2">
                  <a:shade val="30000"/>
                  <a:satMod val="115000"/>
                </a:schemeClr>
              </a:gs>
              <a:gs pos="50000">
                <a:schemeClr val="bg2">
                  <a:shade val="67500"/>
                  <a:satMod val="115000"/>
                </a:schemeClr>
              </a:gs>
              <a:gs pos="100000">
                <a:schemeClr val="bg2">
                  <a:shade val="100000"/>
                  <a:satMod val="115000"/>
                </a:schemeClr>
              </a:gs>
            </a:gsLst>
            <a:lin ang="16200000" scaled="1"/>
            <a:tileRect/>
          </a:gradFill>
        </p:spPr>
        <p:txBody>
          <a:bodyPr vert="horz" lIns="91440" tIns="45720" rIns="91440" bIns="45720" rtlCol="0" anchor="ctr">
            <a:normAutofit fontScale="97500"/>
          </a:bodyPr>
          <a:lstStyle>
            <a:defPPr>
              <a:defRPr lang="en-US"/>
            </a:defPPr>
            <a:lvl1pPr algn="ctr">
              <a:spcBef>
                <a:spcPct val="0"/>
              </a:spcBef>
              <a:buNone/>
              <a:defRPr sz="3600" b="1">
                <a:ea typeface="+mj-ea"/>
                <a:cs typeface="+mj-cs"/>
              </a:defRPr>
            </a:lvl1pPr>
          </a:lstStyle>
          <a:p>
            <a:r>
              <a:rPr lang="en-US"/>
              <a:t>Dhule</a:t>
            </a:r>
            <a:r>
              <a:rPr lang="en-US" dirty="0"/>
              <a:t> Taluka </a:t>
            </a:r>
            <a:endParaRPr lang="en-IN" altLang="en-US" dirty="0"/>
          </a:p>
        </p:txBody>
      </p:sp>
      <p:pic>
        <p:nvPicPr>
          <p:cNvPr id="11" name="Picture 10"/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816080" y="4149080"/>
            <a:ext cx="4320000" cy="2520000"/>
          </a:xfrm>
          <a:prstGeom prst="rect">
            <a:avLst/>
          </a:prstGeom>
        </p:spPr>
      </p:pic>
      <p:pic>
        <p:nvPicPr>
          <p:cNvPr id="12" name="Picture 11"/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055440" y="1268760"/>
            <a:ext cx="4320000" cy="2520000"/>
          </a:xfrm>
          <a:prstGeom prst="rect">
            <a:avLst/>
          </a:prstGeom>
        </p:spPr>
      </p:pic>
      <p:pic>
        <p:nvPicPr>
          <p:cNvPr id="13" name="Picture 12"/>
          <p:cNvPicPr preferRelativeResize="0"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6816080" y="1268760"/>
            <a:ext cx="4320000" cy="2520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055440" y="4149080"/>
            <a:ext cx="4320000" cy="2520000"/>
          </a:xfrm>
          <a:prstGeom prst="rect">
            <a:avLst/>
          </a:prstGeom>
        </p:spPr>
      </p:pic>
      <p:pic>
        <p:nvPicPr>
          <p:cNvPr id="7" name="Picture 6"/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816080" y="4149080"/>
            <a:ext cx="4320000" cy="2520000"/>
          </a:xfrm>
          <a:prstGeom prst="rect">
            <a:avLst/>
          </a:prstGeom>
        </p:spPr>
      </p:pic>
      <p:sp>
        <p:nvSpPr>
          <p:cNvPr id="8" name="Title 1"/>
          <p:cNvSpPr txBox="1"/>
          <p:nvPr/>
        </p:nvSpPr>
        <p:spPr>
          <a:xfrm>
            <a:off x="524312" y="156458"/>
            <a:ext cx="10939174" cy="825228"/>
          </a:xfrm>
          <a:prstGeom prst="rect">
            <a:avLst/>
          </a:prstGeom>
          <a:gradFill flip="none" rotWithShape="1">
            <a:gsLst>
              <a:gs pos="0">
                <a:schemeClr val="bg2">
                  <a:shade val="30000"/>
                  <a:satMod val="115000"/>
                </a:schemeClr>
              </a:gs>
              <a:gs pos="50000">
                <a:schemeClr val="bg2">
                  <a:shade val="67500"/>
                  <a:satMod val="115000"/>
                </a:schemeClr>
              </a:gs>
              <a:gs pos="100000">
                <a:schemeClr val="bg2">
                  <a:shade val="100000"/>
                  <a:satMod val="115000"/>
                </a:schemeClr>
              </a:gs>
            </a:gsLst>
            <a:lin ang="16200000" scaled="1"/>
            <a:tileRect/>
          </a:gradFill>
        </p:spPr>
        <p:txBody>
          <a:bodyPr vert="horz" lIns="91440" tIns="45720" rIns="91440" bIns="45720" rtlCol="0" anchor="ctr">
            <a:normAutofit fontScale="97500"/>
          </a:bodyPr>
          <a:lstStyle>
            <a:defPPr>
              <a:defRPr lang="en-US"/>
            </a:defPPr>
            <a:lvl1pPr algn="ctr">
              <a:spcBef>
                <a:spcPct val="0"/>
              </a:spcBef>
              <a:buNone/>
              <a:defRPr sz="3600" b="1">
                <a:ea typeface="+mj-ea"/>
                <a:cs typeface="+mj-cs"/>
              </a:defRPr>
            </a:lvl1pPr>
          </a:lstStyle>
          <a:p>
            <a:r>
              <a:rPr lang="en-US"/>
              <a:t>Dhule</a:t>
            </a:r>
            <a:r>
              <a:rPr lang="en-US" dirty="0"/>
              <a:t> Taluka </a:t>
            </a:r>
            <a:endParaRPr lang="en-IN" altLang="en-US" dirty="0"/>
          </a:p>
        </p:txBody>
      </p:sp>
      <p:pic>
        <p:nvPicPr>
          <p:cNvPr id="9" name="Picture 8"/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055440" y="1268760"/>
            <a:ext cx="4320000" cy="2520000"/>
          </a:xfrm>
          <a:prstGeom prst="rect">
            <a:avLst/>
          </a:prstGeom>
        </p:spPr>
      </p:pic>
      <p:pic>
        <p:nvPicPr>
          <p:cNvPr id="10" name="Picture 9"/>
          <p:cNvPicPr preferRelativeResize="0"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6833430" y="1267744"/>
            <a:ext cx="4320000" cy="2520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055440" y="1268760"/>
            <a:ext cx="4320000" cy="2520000"/>
          </a:xfrm>
          <a:prstGeom prst="rect">
            <a:avLst/>
          </a:prstGeom>
        </p:spPr>
      </p:pic>
      <p:pic>
        <p:nvPicPr>
          <p:cNvPr id="5" name="Picture 4"/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816080" y="1268760"/>
            <a:ext cx="4320000" cy="2520000"/>
          </a:xfrm>
          <a:prstGeom prst="rect">
            <a:avLst/>
          </a:prstGeom>
        </p:spPr>
      </p:pic>
      <p:pic>
        <p:nvPicPr>
          <p:cNvPr id="6" name="Picture 5"/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6816080" y="4147312"/>
            <a:ext cx="4320000" cy="2520000"/>
          </a:xfrm>
          <a:prstGeom prst="rect">
            <a:avLst/>
          </a:prstGeom>
        </p:spPr>
      </p:pic>
      <p:pic>
        <p:nvPicPr>
          <p:cNvPr id="7" name="Picture 6"/>
          <p:cNvPicPr preferRelativeResize="0"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050447" y="4149080"/>
            <a:ext cx="4320000" cy="2520000"/>
          </a:xfrm>
          <a:prstGeom prst="rect">
            <a:avLst/>
          </a:prstGeom>
        </p:spPr>
      </p:pic>
      <p:sp>
        <p:nvSpPr>
          <p:cNvPr id="8" name="Title 1"/>
          <p:cNvSpPr txBox="1"/>
          <p:nvPr/>
        </p:nvSpPr>
        <p:spPr>
          <a:xfrm>
            <a:off x="524312" y="156458"/>
            <a:ext cx="10939174" cy="825228"/>
          </a:xfrm>
          <a:prstGeom prst="rect">
            <a:avLst/>
          </a:prstGeom>
          <a:gradFill flip="none" rotWithShape="1">
            <a:gsLst>
              <a:gs pos="0">
                <a:schemeClr val="bg2">
                  <a:shade val="30000"/>
                  <a:satMod val="115000"/>
                </a:schemeClr>
              </a:gs>
              <a:gs pos="50000">
                <a:schemeClr val="bg2">
                  <a:shade val="67500"/>
                  <a:satMod val="115000"/>
                </a:schemeClr>
              </a:gs>
              <a:gs pos="100000">
                <a:schemeClr val="bg2">
                  <a:shade val="100000"/>
                  <a:satMod val="115000"/>
                </a:schemeClr>
              </a:gs>
            </a:gsLst>
            <a:lin ang="16200000" scaled="1"/>
            <a:tileRect/>
          </a:gradFill>
        </p:spPr>
        <p:txBody>
          <a:bodyPr vert="horz" lIns="91440" tIns="45720" rIns="91440" bIns="45720" rtlCol="0" anchor="ctr">
            <a:normAutofit fontScale="97500"/>
          </a:bodyPr>
          <a:lstStyle>
            <a:defPPr>
              <a:defRPr lang="en-US"/>
            </a:defPPr>
            <a:lvl1pPr algn="ctr">
              <a:spcBef>
                <a:spcPct val="0"/>
              </a:spcBef>
              <a:buNone/>
              <a:defRPr sz="3600" b="1">
                <a:ea typeface="+mj-ea"/>
                <a:cs typeface="+mj-cs"/>
              </a:defRPr>
            </a:lvl1pPr>
          </a:lstStyle>
          <a:p>
            <a:r>
              <a:rPr lang="en-US"/>
              <a:t>Dhule</a:t>
            </a:r>
            <a:r>
              <a:rPr lang="en-US" dirty="0"/>
              <a:t> Taluka </a:t>
            </a:r>
            <a:endParaRPr lang="en-IN" altLang="en-US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055440" y="1268760"/>
            <a:ext cx="4320000" cy="2520000"/>
          </a:xfrm>
          <a:prstGeom prst="rect">
            <a:avLst/>
          </a:prstGeom>
        </p:spPr>
      </p:pic>
      <p:pic>
        <p:nvPicPr>
          <p:cNvPr id="5" name="Picture 4"/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816080" y="1268760"/>
            <a:ext cx="4320000" cy="2520000"/>
          </a:xfrm>
          <a:prstGeom prst="rect">
            <a:avLst/>
          </a:prstGeom>
        </p:spPr>
      </p:pic>
      <p:pic>
        <p:nvPicPr>
          <p:cNvPr id="6" name="Picture 5"/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055440" y="4149080"/>
            <a:ext cx="4320000" cy="2520000"/>
          </a:xfrm>
          <a:prstGeom prst="rect">
            <a:avLst/>
          </a:prstGeom>
        </p:spPr>
      </p:pic>
      <p:pic>
        <p:nvPicPr>
          <p:cNvPr id="7" name="Picture 6"/>
          <p:cNvPicPr preferRelativeResize="0"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6816080" y="4149080"/>
            <a:ext cx="4320000" cy="2520000"/>
          </a:xfrm>
          <a:prstGeom prst="rect">
            <a:avLst/>
          </a:prstGeom>
        </p:spPr>
      </p:pic>
      <p:sp>
        <p:nvSpPr>
          <p:cNvPr id="8" name="Title 1"/>
          <p:cNvSpPr txBox="1"/>
          <p:nvPr/>
        </p:nvSpPr>
        <p:spPr>
          <a:xfrm>
            <a:off x="524312" y="156458"/>
            <a:ext cx="10939174" cy="825228"/>
          </a:xfrm>
          <a:prstGeom prst="rect">
            <a:avLst/>
          </a:prstGeom>
          <a:gradFill flip="none" rotWithShape="1">
            <a:gsLst>
              <a:gs pos="0">
                <a:schemeClr val="bg2">
                  <a:shade val="30000"/>
                  <a:satMod val="115000"/>
                </a:schemeClr>
              </a:gs>
              <a:gs pos="50000">
                <a:schemeClr val="bg2">
                  <a:shade val="67500"/>
                  <a:satMod val="115000"/>
                </a:schemeClr>
              </a:gs>
              <a:gs pos="100000">
                <a:schemeClr val="bg2">
                  <a:shade val="100000"/>
                  <a:satMod val="115000"/>
                </a:schemeClr>
              </a:gs>
            </a:gsLst>
            <a:lin ang="16200000" scaled="1"/>
            <a:tileRect/>
          </a:gradFill>
        </p:spPr>
        <p:txBody>
          <a:bodyPr vert="horz" lIns="91440" tIns="45720" rIns="91440" bIns="45720" rtlCol="0" anchor="ctr">
            <a:normAutofit fontScale="97500"/>
          </a:bodyPr>
          <a:lstStyle>
            <a:defPPr>
              <a:defRPr lang="en-US"/>
            </a:defPPr>
            <a:lvl1pPr algn="ctr">
              <a:spcBef>
                <a:spcPct val="0"/>
              </a:spcBef>
              <a:buNone/>
              <a:defRPr sz="3600" b="1">
                <a:ea typeface="+mj-ea"/>
                <a:cs typeface="+mj-cs"/>
              </a:defRPr>
            </a:lvl1pPr>
          </a:lstStyle>
          <a:p>
            <a:r>
              <a:rPr lang="en-US"/>
              <a:t>Sakri</a:t>
            </a:r>
            <a:r>
              <a:rPr lang="en-US" dirty="0"/>
              <a:t> Taluka </a:t>
            </a:r>
            <a:endParaRPr lang="en-IN" altLang="en-US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055440" y="1268760"/>
            <a:ext cx="4320000" cy="2520000"/>
          </a:xfrm>
          <a:prstGeom prst="rect">
            <a:avLst/>
          </a:prstGeom>
        </p:spPr>
      </p:pic>
      <p:pic>
        <p:nvPicPr>
          <p:cNvPr id="5" name="Picture 4"/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816080" y="1268760"/>
            <a:ext cx="4320000" cy="2520000"/>
          </a:xfrm>
          <a:prstGeom prst="rect">
            <a:avLst/>
          </a:prstGeom>
        </p:spPr>
      </p:pic>
      <p:pic>
        <p:nvPicPr>
          <p:cNvPr id="6" name="Picture 5"/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055440" y="4149080"/>
            <a:ext cx="4320000" cy="2520000"/>
          </a:xfrm>
          <a:prstGeom prst="rect">
            <a:avLst/>
          </a:prstGeom>
        </p:spPr>
      </p:pic>
      <p:pic>
        <p:nvPicPr>
          <p:cNvPr id="7" name="Picture 6"/>
          <p:cNvPicPr preferRelativeResize="0"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6816080" y="4149080"/>
            <a:ext cx="4320000" cy="2520000"/>
          </a:xfrm>
          <a:prstGeom prst="rect">
            <a:avLst/>
          </a:prstGeom>
        </p:spPr>
      </p:pic>
      <p:sp>
        <p:nvSpPr>
          <p:cNvPr id="8" name="Title 1"/>
          <p:cNvSpPr txBox="1"/>
          <p:nvPr/>
        </p:nvSpPr>
        <p:spPr>
          <a:xfrm>
            <a:off x="524312" y="156458"/>
            <a:ext cx="10939174" cy="825228"/>
          </a:xfrm>
          <a:prstGeom prst="rect">
            <a:avLst/>
          </a:prstGeom>
          <a:gradFill flip="none" rotWithShape="1">
            <a:gsLst>
              <a:gs pos="0">
                <a:schemeClr val="bg2">
                  <a:shade val="30000"/>
                  <a:satMod val="115000"/>
                </a:schemeClr>
              </a:gs>
              <a:gs pos="50000">
                <a:schemeClr val="bg2">
                  <a:shade val="67500"/>
                  <a:satMod val="115000"/>
                </a:schemeClr>
              </a:gs>
              <a:gs pos="100000">
                <a:schemeClr val="bg2">
                  <a:shade val="100000"/>
                  <a:satMod val="115000"/>
                </a:schemeClr>
              </a:gs>
            </a:gsLst>
            <a:lin ang="16200000" scaled="1"/>
            <a:tileRect/>
          </a:gradFill>
        </p:spPr>
        <p:txBody>
          <a:bodyPr vert="horz" lIns="91440" tIns="45720" rIns="91440" bIns="45720" rtlCol="0" anchor="ctr">
            <a:normAutofit fontScale="97500"/>
          </a:bodyPr>
          <a:lstStyle>
            <a:defPPr>
              <a:defRPr lang="en-US"/>
            </a:defPPr>
            <a:lvl1pPr algn="ctr">
              <a:spcBef>
                <a:spcPct val="0"/>
              </a:spcBef>
              <a:buNone/>
              <a:defRPr sz="3600" b="1">
                <a:ea typeface="+mj-ea"/>
                <a:cs typeface="+mj-cs"/>
              </a:defRPr>
            </a:lvl1pPr>
          </a:lstStyle>
          <a:p>
            <a:r>
              <a:rPr lang="en-US"/>
              <a:t>Sakri</a:t>
            </a:r>
            <a:r>
              <a:rPr lang="en-US" dirty="0"/>
              <a:t> Taluka </a:t>
            </a:r>
            <a:endParaRPr lang="en-IN" altLang="en-US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 preferRelativeResize="0"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55440" y="1268760"/>
            <a:ext cx="4320000" cy="2520000"/>
          </a:xfrm>
          <a:prstGeom prst="rect">
            <a:avLst/>
          </a:prstGeom>
        </p:spPr>
      </p:pic>
      <p:pic>
        <p:nvPicPr>
          <p:cNvPr id="5" name="Picture 4"/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816080" y="1268760"/>
            <a:ext cx="4320000" cy="2520000"/>
          </a:xfrm>
          <a:prstGeom prst="rect">
            <a:avLst/>
          </a:prstGeom>
        </p:spPr>
      </p:pic>
      <p:pic>
        <p:nvPicPr>
          <p:cNvPr id="6" name="Picture 5"/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055440" y="4149080"/>
            <a:ext cx="4320000" cy="2520000"/>
          </a:xfrm>
          <a:prstGeom prst="rect">
            <a:avLst/>
          </a:prstGeom>
        </p:spPr>
      </p:pic>
      <p:pic>
        <p:nvPicPr>
          <p:cNvPr id="7" name="Picture 6"/>
          <p:cNvPicPr preferRelativeResize="0"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6816080" y="4149080"/>
            <a:ext cx="4320000" cy="2520000"/>
          </a:xfrm>
          <a:prstGeom prst="rect">
            <a:avLst/>
          </a:prstGeom>
        </p:spPr>
      </p:pic>
      <p:sp>
        <p:nvSpPr>
          <p:cNvPr id="8" name="Title 1"/>
          <p:cNvSpPr txBox="1"/>
          <p:nvPr/>
        </p:nvSpPr>
        <p:spPr>
          <a:xfrm>
            <a:off x="524312" y="156458"/>
            <a:ext cx="10939174" cy="825228"/>
          </a:xfrm>
          <a:prstGeom prst="rect">
            <a:avLst/>
          </a:prstGeom>
          <a:gradFill flip="none" rotWithShape="1">
            <a:gsLst>
              <a:gs pos="0">
                <a:schemeClr val="bg2">
                  <a:shade val="30000"/>
                  <a:satMod val="115000"/>
                </a:schemeClr>
              </a:gs>
              <a:gs pos="50000">
                <a:schemeClr val="bg2">
                  <a:shade val="67500"/>
                  <a:satMod val="115000"/>
                </a:schemeClr>
              </a:gs>
              <a:gs pos="100000">
                <a:schemeClr val="bg2">
                  <a:shade val="100000"/>
                  <a:satMod val="115000"/>
                </a:schemeClr>
              </a:gs>
            </a:gsLst>
            <a:lin ang="16200000" scaled="1"/>
            <a:tileRect/>
          </a:gradFill>
        </p:spPr>
        <p:txBody>
          <a:bodyPr vert="horz" lIns="91440" tIns="45720" rIns="91440" bIns="45720" rtlCol="0" anchor="ctr">
            <a:normAutofit fontScale="97500"/>
          </a:bodyPr>
          <a:lstStyle>
            <a:defPPr>
              <a:defRPr lang="en-US"/>
            </a:defPPr>
            <a:lvl1pPr algn="ctr">
              <a:spcBef>
                <a:spcPct val="0"/>
              </a:spcBef>
              <a:buNone/>
              <a:defRPr sz="3600" b="1">
                <a:ea typeface="+mj-ea"/>
                <a:cs typeface="+mj-cs"/>
              </a:defRPr>
            </a:lvl1pPr>
          </a:lstStyle>
          <a:p>
            <a:r>
              <a:rPr lang="en-US"/>
              <a:t>Sakri</a:t>
            </a:r>
            <a:r>
              <a:rPr lang="en-US" dirty="0"/>
              <a:t> Taluka </a:t>
            </a:r>
            <a:endParaRPr lang="en-IN" alt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07817" y="143451"/>
            <a:ext cx="11776365" cy="923349"/>
          </a:xfrm>
          <a:gradFill flip="none" rotWithShape="1">
            <a:gsLst>
              <a:gs pos="0">
                <a:schemeClr val="accent1">
                  <a:lumMod val="20000"/>
                  <a:lumOff val="80000"/>
                  <a:shade val="30000"/>
                  <a:satMod val="115000"/>
                </a:schemeClr>
              </a:gs>
              <a:gs pos="50000">
                <a:schemeClr val="accent1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accent1">
                  <a:lumMod val="20000"/>
                  <a:lumOff val="80000"/>
                  <a:shade val="100000"/>
                  <a:satMod val="115000"/>
                </a:schemeClr>
              </a:gs>
            </a:gsLst>
            <a:lin ang="16200000" scaled="1"/>
            <a:tileRect/>
          </a:gradFill>
        </p:spPr>
        <p:txBody>
          <a:bodyPr>
            <a:normAutofit fontScale="90000"/>
          </a:bodyPr>
          <a:lstStyle/>
          <a:p>
            <a:pPr algn="ctr"/>
            <a:r>
              <a:rPr lang="en-US" sz="4000" b="1" u="sng" dirty="0">
                <a:solidFill>
                  <a:prstClr val="black"/>
                </a:solidFill>
                <a:latin typeface="Calibri"/>
              </a:rPr>
              <a:t>Executive Summary</a:t>
            </a:r>
            <a:br>
              <a:rPr lang="en-US" sz="4000" b="1" dirty="0">
                <a:solidFill>
                  <a:prstClr val="black"/>
                </a:solidFill>
                <a:latin typeface="Calibri"/>
              </a:rPr>
            </a:br>
            <a:r>
              <a:rPr lang="en-US" sz="2500" b="1" dirty="0">
                <a:solidFill>
                  <a:prstClr val="black"/>
                </a:solidFill>
                <a:latin typeface="Calibri"/>
              </a:rPr>
              <a:t>Work in Progress Schemes</a:t>
            </a:r>
            <a:endParaRPr lang="en-US" b="1" dirty="0"/>
          </a:p>
        </p:txBody>
      </p:sp>
      <p:graphicFrame>
        <p:nvGraphicFramePr>
          <p:cNvPr id="4" name="Content Placeholder 8"/>
          <p:cNvGraphicFramePr>
            <a:graphicFrameLocks/>
          </p:cNvGraphicFramePr>
          <p:nvPr/>
        </p:nvGraphicFramePr>
        <p:xfrm>
          <a:off x="373108" y="1303835"/>
          <a:ext cx="11441522" cy="5410716"/>
        </p:xfrm>
        <a:graphic>
          <a:graphicData uri="http://schemas.openxmlformats.org/drawingml/2006/table">
            <a:tbl>
              <a:tblPr/>
              <a:tblGrid>
                <a:gridCol w="15468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972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263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4650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9901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0989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41835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59729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45089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Taluka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Category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Total No. of Schemes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No. of Schemes based on Physical Progress 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089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&lt; 25%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25 &lt;</a:t>
                      </a:r>
                      <a:r>
                        <a:rPr lang="en-IN" sz="1600" b="1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 </a:t>
                      </a:r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50%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50</a:t>
                      </a:r>
                      <a:r>
                        <a:rPr lang="en-IN" sz="1600" b="1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 &lt; </a:t>
                      </a:r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75%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75</a:t>
                      </a:r>
                      <a:r>
                        <a:rPr lang="en-IN" sz="1600" b="1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 &lt; </a:t>
                      </a:r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100%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Commissioned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01786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Dhule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Retro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400" b="0" dirty="0">
                          <a:effectLst/>
                          <a:latin typeface="Calibri"/>
                        </a:rPr>
                        <a:t>31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400" b="0" dirty="0">
                          <a:effectLst/>
                          <a:latin typeface="Calibri"/>
                        </a:rPr>
                        <a:t>13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400" b="0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7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400" b="0" dirty="0">
                          <a:effectLst/>
                          <a:latin typeface="Calibri"/>
                        </a:rPr>
                        <a:t>7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400" b="0" dirty="0"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786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Sakri</a:t>
                      </a:r>
                      <a:endParaRPr lang="en-IN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Retro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400" b="0" dirty="0">
                          <a:effectLst/>
                          <a:latin typeface="Calibri"/>
                        </a:rPr>
                        <a:t>41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400" b="0" dirty="0">
                          <a:effectLst/>
                          <a:latin typeface="Calibri"/>
                        </a:rPr>
                        <a:t>27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400" b="0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9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400" b="0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400" b="0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63614644"/>
                  </a:ext>
                </a:extLst>
              </a:tr>
              <a:tr h="901786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Shirpur</a:t>
                      </a:r>
                      <a:endParaRPr lang="en-IN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Retro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400" b="0" dirty="0">
                          <a:effectLst/>
                          <a:latin typeface="Calibri"/>
                        </a:rPr>
                        <a:t>47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400" b="0" dirty="0">
                          <a:effectLst/>
                          <a:latin typeface="Calibri"/>
                        </a:rPr>
                        <a:t>17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400" b="0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13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400" b="0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12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400" b="0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2432796"/>
                  </a:ext>
                </a:extLst>
              </a:tr>
              <a:tr h="901786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Sindkhede</a:t>
                      </a:r>
                      <a:endParaRPr lang="en-IN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Retro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400" b="0" dirty="0">
                          <a:effectLst/>
                          <a:latin typeface="Calibri"/>
                        </a:rPr>
                        <a:t>8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400" b="0" dirty="0"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400" b="0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400" b="0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400" b="0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57587983"/>
                  </a:ext>
                </a:extLst>
              </a:tr>
              <a:tr h="901786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Grand Total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Retro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1" dirty="0">
                          <a:effectLst/>
                          <a:latin typeface="Calibri" panose="020F0502020204030204" pitchFamily="34" charset="0"/>
                        </a:rPr>
                        <a:t>127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1" dirty="0"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1" dirty="0"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1" dirty="0">
                          <a:effectLst/>
                          <a:latin typeface="Calibri" panose="020F0502020204030204" pitchFamily="34" charset="0"/>
                        </a:rPr>
                        <a:t>23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1" dirty="0"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1" dirty="0"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53708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515419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055440" y="1268760"/>
            <a:ext cx="4320000" cy="2520000"/>
          </a:xfrm>
          <a:prstGeom prst="rect">
            <a:avLst/>
          </a:prstGeom>
        </p:spPr>
      </p:pic>
      <p:pic>
        <p:nvPicPr>
          <p:cNvPr id="5" name="Picture 4"/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816080" y="1268760"/>
            <a:ext cx="4320000" cy="2520000"/>
          </a:xfrm>
          <a:prstGeom prst="rect">
            <a:avLst/>
          </a:prstGeom>
        </p:spPr>
      </p:pic>
      <p:pic>
        <p:nvPicPr>
          <p:cNvPr id="6" name="Picture 5"/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055440" y="4149080"/>
            <a:ext cx="4320000" cy="2520000"/>
          </a:xfrm>
          <a:prstGeom prst="rect">
            <a:avLst/>
          </a:prstGeom>
        </p:spPr>
      </p:pic>
      <p:pic>
        <p:nvPicPr>
          <p:cNvPr id="7" name="Picture 6"/>
          <p:cNvPicPr preferRelativeResize="0"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6816080" y="4149080"/>
            <a:ext cx="4320000" cy="2520000"/>
          </a:xfrm>
          <a:prstGeom prst="rect">
            <a:avLst/>
          </a:prstGeom>
        </p:spPr>
      </p:pic>
      <p:sp>
        <p:nvSpPr>
          <p:cNvPr id="8" name="Title 1"/>
          <p:cNvSpPr txBox="1"/>
          <p:nvPr/>
        </p:nvSpPr>
        <p:spPr>
          <a:xfrm>
            <a:off x="524312" y="156458"/>
            <a:ext cx="10939174" cy="825228"/>
          </a:xfrm>
          <a:prstGeom prst="rect">
            <a:avLst/>
          </a:prstGeom>
          <a:gradFill flip="none" rotWithShape="1">
            <a:gsLst>
              <a:gs pos="0">
                <a:schemeClr val="bg2">
                  <a:shade val="30000"/>
                  <a:satMod val="115000"/>
                </a:schemeClr>
              </a:gs>
              <a:gs pos="50000">
                <a:schemeClr val="bg2">
                  <a:shade val="67500"/>
                  <a:satMod val="115000"/>
                </a:schemeClr>
              </a:gs>
              <a:gs pos="100000">
                <a:schemeClr val="bg2">
                  <a:shade val="100000"/>
                  <a:satMod val="115000"/>
                </a:schemeClr>
              </a:gs>
            </a:gsLst>
            <a:lin ang="16200000" scaled="1"/>
            <a:tileRect/>
          </a:gradFill>
        </p:spPr>
        <p:txBody>
          <a:bodyPr vert="horz" lIns="91440" tIns="45720" rIns="91440" bIns="45720" rtlCol="0" anchor="ctr">
            <a:normAutofit fontScale="97500"/>
          </a:bodyPr>
          <a:lstStyle>
            <a:defPPr>
              <a:defRPr lang="en-US"/>
            </a:defPPr>
            <a:lvl1pPr algn="ctr">
              <a:spcBef>
                <a:spcPct val="0"/>
              </a:spcBef>
              <a:buNone/>
              <a:defRPr sz="3600" b="1">
                <a:ea typeface="+mj-ea"/>
                <a:cs typeface="+mj-cs"/>
              </a:defRPr>
            </a:lvl1pPr>
          </a:lstStyle>
          <a:p>
            <a:r>
              <a:rPr lang="en-US"/>
              <a:t>Shirpur</a:t>
            </a:r>
            <a:r>
              <a:rPr lang="en-US" dirty="0"/>
              <a:t> Taluka </a:t>
            </a:r>
            <a:endParaRPr lang="en-IN" altLang="en-US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6816080" y="1268760"/>
            <a:ext cx="4320000" cy="2520000"/>
          </a:xfrm>
          <a:prstGeom prst="rect">
            <a:avLst/>
          </a:prstGeom>
        </p:spPr>
      </p:pic>
      <p:pic>
        <p:nvPicPr>
          <p:cNvPr id="5" name="Picture 4"/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055440" y="1268760"/>
            <a:ext cx="4320000" cy="2520000"/>
          </a:xfrm>
          <a:prstGeom prst="rect">
            <a:avLst/>
          </a:prstGeom>
        </p:spPr>
      </p:pic>
      <p:pic>
        <p:nvPicPr>
          <p:cNvPr id="6" name="Picture 5"/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055440" y="4149080"/>
            <a:ext cx="4320000" cy="2520000"/>
          </a:xfrm>
          <a:prstGeom prst="rect">
            <a:avLst/>
          </a:prstGeom>
        </p:spPr>
      </p:pic>
      <p:pic>
        <p:nvPicPr>
          <p:cNvPr id="7" name="Picture 6"/>
          <p:cNvPicPr preferRelativeResize="0"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6816080" y="4149080"/>
            <a:ext cx="4320000" cy="2520000"/>
          </a:xfrm>
          <a:prstGeom prst="rect">
            <a:avLst/>
          </a:prstGeom>
        </p:spPr>
      </p:pic>
      <p:sp>
        <p:nvSpPr>
          <p:cNvPr id="8" name="Title 1"/>
          <p:cNvSpPr txBox="1"/>
          <p:nvPr/>
        </p:nvSpPr>
        <p:spPr>
          <a:xfrm>
            <a:off x="524312" y="156458"/>
            <a:ext cx="10939174" cy="825228"/>
          </a:xfrm>
          <a:prstGeom prst="rect">
            <a:avLst/>
          </a:prstGeom>
          <a:gradFill flip="none" rotWithShape="1">
            <a:gsLst>
              <a:gs pos="0">
                <a:schemeClr val="bg2">
                  <a:shade val="30000"/>
                  <a:satMod val="115000"/>
                </a:schemeClr>
              </a:gs>
              <a:gs pos="50000">
                <a:schemeClr val="bg2">
                  <a:shade val="67500"/>
                  <a:satMod val="115000"/>
                </a:schemeClr>
              </a:gs>
              <a:gs pos="100000">
                <a:schemeClr val="bg2">
                  <a:shade val="100000"/>
                  <a:satMod val="115000"/>
                </a:schemeClr>
              </a:gs>
            </a:gsLst>
            <a:lin ang="16200000" scaled="1"/>
            <a:tileRect/>
          </a:gradFill>
        </p:spPr>
        <p:txBody>
          <a:bodyPr vert="horz" lIns="91440" tIns="45720" rIns="91440" bIns="45720" rtlCol="0" anchor="ctr">
            <a:normAutofit fontScale="97500"/>
          </a:bodyPr>
          <a:lstStyle>
            <a:defPPr>
              <a:defRPr lang="en-US"/>
            </a:defPPr>
            <a:lvl1pPr algn="ctr">
              <a:spcBef>
                <a:spcPct val="0"/>
              </a:spcBef>
              <a:buNone/>
              <a:defRPr sz="3600" b="1">
                <a:ea typeface="+mj-ea"/>
                <a:cs typeface="+mj-cs"/>
              </a:defRPr>
            </a:lvl1pPr>
          </a:lstStyle>
          <a:p>
            <a:r>
              <a:rPr lang="en-US"/>
              <a:t> Shirpur</a:t>
            </a:r>
            <a:r>
              <a:rPr lang="en-US" dirty="0"/>
              <a:t> Taluka </a:t>
            </a:r>
            <a:endParaRPr lang="en-IN" altLang="en-US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 preferRelativeResize="0"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55440" y="1268760"/>
            <a:ext cx="4320000" cy="2520000"/>
          </a:xfrm>
          <a:prstGeom prst="rect">
            <a:avLst/>
          </a:prstGeom>
        </p:spPr>
      </p:pic>
      <p:pic>
        <p:nvPicPr>
          <p:cNvPr id="5" name="Picture 4"/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816080" y="1268760"/>
            <a:ext cx="4320000" cy="2520000"/>
          </a:xfrm>
          <a:prstGeom prst="rect">
            <a:avLst/>
          </a:prstGeom>
        </p:spPr>
      </p:pic>
      <p:pic>
        <p:nvPicPr>
          <p:cNvPr id="6" name="Picture 5"/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055440" y="4149080"/>
            <a:ext cx="4320000" cy="2520000"/>
          </a:xfrm>
          <a:prstGeom prst="rect">
            <a:avLst/>
          </a:prstGeom>
        </p:spPr>
      </p:pic>
      <p:pic>
        <p:nvPicPr>
          <p:cNvPr id="7" name="Picture 6"/>
          <p:cNvPicPr preferRelativeResize="0"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6816080" y="4149080"/>
            <a:ext cx="4320000" cy="2520000"/>
          </a:xfrm>
          <a:prstGeom prst="rect">
            <a:avLst/>
          </a:prstGeom>
        </p:spPr>
      </p:pic>
      <p:sp>
        <p:nvSpPr>
          <p:cNvPr id="8" name="Title 1"/>
          <p:cNvSpPr txBox="1"/>
          <p:nvPr/>
        </p:nvSpPr>
        <p:spPr>
          <a:xfrm>
            <a:off x="524312" y="156458"/>
            <a:ext cx="10939174" cy="825228"/>
          </a:xfrm>
          <a:prstGeom prst="rect">
            <a:avLst/>
          </a:prstGeom>
          <a:gradFill flip="none" rotWithShape="1">
            <a:gsLst>
              <a:gs pos="0">
                <a:schemeClr val="bg2">
                  <a:shade val="30000"/>
                  <a:satMod val="115000"/>
                </a:schemeClr>
              </a:gs>
              <a:gs pos="50000">
                <a:schemeClr val="bg2">
                  <a:shade val="67500"/>
                  <a:satMod val="115000"/>
                </a:schemeClr>
              </a:gs>
              <a:gs pos="100000">
                <a:schemeClr val="bg2">
                  <a:shade val="100000"/>
                  <a:satMod val="115000"/>
                </a:schemeClr>
              </a:gs>
            </a:gsLst>
            <a:lin ang="16200000" scaled="1"/>
            <a:tileRect/>
          </a:gradFill>
        </p:spPr>
        <p:txBody>
          <a:bodyPr vert="horz" lIns="91440" tIns="45720" rIns="91440" bIns="45720" rtlCol="0" anchor="ctr">
            <a:normAutofit fontScale="97500"/>
          </a:bodyPr>
          <a:lstStyle>
            <a:defPPr>
              <a:defRPr lang="en-US"/>
            </a:defPPr>
            <a:lvl1pPr algn="ctr">
              <a:spcBef>
                <a:spcPct val="0"/>
              </a:spcBef>
              <a:buNone/>
              <a:defRPr sz="3600" b="1">
                <a:ea typeface="+mj-ea"/>
                <a:cs typeface="+mj-cs"/>
              </a:defRPr>
            </a:lvl1pPr>
          </a:lstStyle>
          <a:p>
            <a:r>
              <a:rPr lang="en-US"/>
              <a:t>Shirpur</a:t>
            </a:r>
            <a:r>
              <a:rPr lang="en-US" dirty="0"/>
              <a:t> Taluka </a:t>
            </a:r>
            <a:endParaRPr lang="en-IN" altLang="en-US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055440" y="1268760"/>
            <a:ext cx="4320000" cy="2520000"/>
          </a:xfrm>
          <a:prstGeom prst="rect">
            <a:avLst/>
          </a:prstGeom>
        </p:spPr>
      </p:pic>
      <p:pic>
        <p:nvPicPr>
          <p:cNvPr id="5" name="Picture 4"/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816080" y="1268760"/>
            <a:ext cx="4320000" cy="2520000"/>
          </a:xfrm>
          <a:prstGeom prst="rect">
            <a:avLst/>
          </a:prstGeom>
        </p:spPr>
      </p:pic>
      <p:pic>
        <p:nvPicPr>
          <p:cNvPr id="6" name="Picture 5"/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055440" y="4149080"/>
            <a:ext cx="4320000" cy="2520000"/>
          </a:xfrm>
          <a:prstGeom prst="rect">
            <a:avLst/>
          </a:prstGeom>
        </p:spPr>
      </p:pic>
      <p:pic>
        <p:nvPicPr>
          <p:cNvPr id="7" name="Picture 6"/>
          <p:cNvPicPr preferRelativeResize="0"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6816080" y="4149080"/>
            <a:ext cx="4320000" cy="2520000"/>
          </a:xfrm>
          <a:prstGeom prst="rect">
            <a:avLst/>
          </a:prstGeom>
        </p:spPr>
      </p:pic>
      <p:sp>
        <p:nvSpPr>
          <p:cNvPr id="8" name="Title 1"/>
          <p:cNvSpPr txBox="1"/>
          <p:nvPr/>
        </p:nvSpPr>
        <p:spPr>
          <a:xfrm>
            <a:off x="524312" y="156458"/>
            <a:ext cx="10939174" cy="825228"/>
          </a:xfrm>
          <a:prstGeom prst="rect">
            <a:avLst/>
          </a:prstGeom>
          <a:gradFill flip="none" rotWithShape="1">
            <a:gsLst>
              <a:gs pos="0">
                <a:schemeClr val="bg2">
                  <a:shade val="30000"/>
                  <a:satMod val="115000"/>
                </a:schemeClr>
              </a:gs>
              <a:gs pos="50000">
                <a:schemeClr val="bg2">
                  <a:shade val="67500"/>
                  <a:satMod val="115000"/>
                </a:schemeClr>
              </a:gs>
              <a:gs pos="100000">
                <a:schemeClr val="bg2">
                  <a:shade val="100000"/>
                  <a:satMod val="115000"/>
                </a:schemeClr>
              </a:gs>
            </a:gsLst>
            <a:lin ang="16200000" scaled="1"/>
            <a:tileRect/>
          </a:gradFill>
        </p:spPr>
        <p:txBody>
          <a:bodyPr vert="horz" lIns="91440" tIns="45720" rIns="91440" bIns="45720" rtlCol="0" anchor="ctr">
            <a:normAutofit fontScale="97500"/>
          </a:bodyPr>
          <a:lstStyle>
            <a:defPPr>
              <a:defRPr lang="en-US"/>
            </a:defPPr>
            <a:lvl1pPr algn="ctr">
              <a:spcBef>
                <a:spcPct val="0"/>
              </a:spcBef>
              <a:buNone/>
              <a:defRPr sz="3600" b="1">
                <a:ea typeface="+mj-ea"/>
                <a:cs typeface="+mj-cs"/>
              </a:defRPr>
            </a:lvl1pPr>
          </a:lstStyle>
          <a:p>
            <a:r>
              <a:rPr lang="en-US"/>
              <a:t>Sindhede</a:t>
            </a:r>
            <a:r>
              <a:rPr lang="en-US" dirty="0"/>
              <a:t> Taluka </a:t>
            </a:r>
            <a:endParaRPr lang="en-IN" altLang="en-US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8000">
              <a:schemeClr val="accent1">
                <a:lumMod val="5000"/>
                <a:lumOff val="9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73000">
              <a:schemeClr val="accent1">
                <a:lumMod val="30000"/>
                <a:lumOff val="70000"/>
              </a:schemeClr>
            </a:gs>
          </a:gsLst>
          <a:lin ang="108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645319" y="1665287"/>
            <a:ext cx="10901362" cy="3527426"/>
            <a:chOff x="645319" y="1671637"/>
            <a:chExt cx="10901362" cy="3527426"/>
          </a:xfrm>
        </p:grpSpPr>
        <p:pic>
          <p:nvPicPr>
            <p:cNvPr id="4" name="Picture 2" descr="Centre allocates Rs 9289 Cr to J&amp;K Jal Jeevan Mission - Northlines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00512" y="1671637"/>
              <a:ext cx="3990975" cy="2295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Rectangle 4"/>
            <p:cNvSpPr>
              <a:spLocks noChangeArrowheads="1"/>
            </p:cNvSpPr>
            <p:nvPr/>
          </p:nvSpPr>
          <p:spPr bwMode="auto">
            <a:xfrm>
              <a:off x="645319" y="3967163"/>
              <a:ext cx="10901362" cy="1231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21917" tIns="60958" rIns="121917" bIns="60958">
              <a:spAutoFit/>
            </a:bodyPr>
            <a:lstStyle/>
            <a:p>
              <a:pPr algn="ctr"/>
              <a:r>
                <a:rPr lang="en-US" sz="7200" dirty="0">
                  <a:ln>
                    <a:solidFill>
                      <a:schemeClr val="accent1">
                        <a:lumMod val="75000"/>
                      </a:schemeClr>
                    </a:solidFill>
                  </a:ln>
                  <a:latin typeface="Arial Black" pitchFamily="34" charset="0"/>
                </a:rPr>
                <a:t>Thank You!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519731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07817" y="102811"/>
            <a:ext cx="11776365" cy="923349"/>
          </a:xfrm>
          <a:gradFill flip="none" rotWithShape="1">
            <a:gsLst>
              <a:gs pos="0">
                <a:schemeClr val="accent1">
                  <a:lumMod val="20000"/>
                  <a:lumOff val="80000"/>
                  <a:shade val="30000"/>
                  <a:satMod val="115000"/>
                </a:schemeClr>
              </a:gs>
              <a:gs pos="50000">
                <a:schemeClr val="accent1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accent1">
                  <a:lumMod val="20000"/>
                  <a:lumOff val="80000"/>
                  <a:shade val="100000"/>
                  <a:satMod val="115000"/>
                </a:schemeClr>
              </a:gs>
            </a:gsLst>
            <a:lin ang="16200000" scaled="1"/>
            <a:tileRect/>
          </a:gradFill>
        </p:spPr>
        <p:txBody>
          <a:bodyPr>
            <a:normAutofit fontScale="90000"/>
          </a:bodyPr>
          <a:lstStyle/>
          <a:p>
            <a:pPr algn="ctr"/>
            <a:r>
              <a:rPr lang="en-US" sz="4000" b="1" dirty="0">
                <a:latin typeface="+mn-lt"/>
              </a:rPr>
              <a:t>Abstract of Schemes – Work in Progress</a:t>
            </a:r>
            <a:br>
              <a:rPr lang="en-US" b="1" dirty="0">
                <a:latin typeface="+mn-lt"/>
              </a:rPr>
            </a:br>
            <a:r>
              <a:rPr lang="en-US" sz="2200" b="1" dirty="0">
                <a:latin typeface="+mn-lt"/>
              </a:rPr>
              <a:t>Category – “Retro”</a:t>
            </a:r>
            <a:endParaRPr lang="en-US" sz="1600" b="1" dirty="0">
              <a:latin typeface="+mn-lt"/>
            </a:endParaRP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22ED02E3-74AC-0540-57C1-C7CE9A2A37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775628"/>
              </p:ext>
            </p:extLst>
          </p:nvPr>
        </p:nvGraphicFramePr>
        <p:xfrm>
          <a:off x="497929" y="1167257"/>
          <a:ext cx="11196139" cy="593185"/>
        </p:xfrm>
        <a:graphic>
          <a:graphicData uri="http://schemas.openxmlformats.org/drawingml/2006/table">
            <a:tbl>
              <a:tblPr/>
              <a:tblGrid>
                <a:gridCol w="453210">
                  <a:extLst>
                    <a:ext uri="{9D8B030D-6E8A-4147-A177-3AD203B41FA5}">
                      <a16:colId xmlns:a16="http://schemas.microsoft.com/office/drawing/2014/main" val="335200627"/>
                    </a:ext>
                  </a:extLst>
                </a:gridCol>
                <a:gridCol w="1355422">
                  <a:extLst>
                    <a:ext uri="{9D8B030D-6E8A-4147-A177-3AD203B41FA5}">
                      <a16:colId xmlns:a16="http://schemas.microsoft.com/office/drawing/2014/main" val="2633546498"/>
                    </a:ext>
                  </a:extLst>
                </a:gridCol>
                <a:gridCol w="2876357">
                  <a:extLst>
                    <a:ext uri="{9D8B030D-6E8A-4147-A177-3AD203B41FA5}">
                      <a16:colId xmlns:a16="http://schemas.microsoft.com/office/drawing/2014/main" val="1550490918"/>
                    </a:ext>
                  </a:extLst>
                </a:gridCol>
                <a:gridCol w="1273610">
                  <a:extLst>
                    <a:ext uri="{9D8B030D-6E8A-4147-A177-3AD203B41FA5}">
                      <a16:colId xmlns:a16="http://schemas.microsoft.com/office/drawing/2014/main" val="3229464441"/>
                    </a:ext>
                  </a:extLst>
                </a:gridCol>
                <a:gridCol w="1073266">
                  <a:extLst>
                    <a:ext uri="{9D8B030D-6E8A-4147-A177-3AD203B41FA5}">
                      <a16:colId xmlns:a16="http://schemas.microsoft.com/office/drawing/2014/main" val="1482487857"/>
                    </a:ext>
                  </a:extLst>
                </a:gridCol>
                <a:gridCol w="1202059">
                  <a:extLst>
                    <a:ext uri="{9D8B030D-6E8A-4147-A177-3AD203B41FA5}">
                      <a16:colId xmlns:a16="http://schemas.microsoft.com/office/drawing/2014/main" val="2168994176"/>
                    </a:ext>
                  </a:extLst>
                </a:gridCol>
                <a:gridCol w="987405">
                  <a:extLst>
                    <a:ext uri="{9D8B030D-6E8A-4147-A177-3AD203B41FA5}">
                      <a16:colId xmlns:a16="http://schemas.microsoft.com/office/drawing/2014/main" val="4278254646"/>
                    </a:ext>
                  </a:extLst>
                </a:gridCol>
                <a:gridCol w="987405">
                  <a:extLst>
                    <a:ext uri="{9D8B030D-6E8A-4147-A177-3AD203B41FA5}">
                      <a16:colId xmlns:a16="http://schemas.microsoft.com/office/drawing/2014/main" val="3647308564"/>
                    </a:ext>
                  </a:extLst>
                </a:gridCol>
                <a:gridCol w="987405">
                  <a:extLst>
                    <a:ext uri="{9D8B030D-6E8A-4147-A177-3AD203B41FA5}">
                      <a16:colId xmlns:a16="http://schemas.microsoft.com/office/drawing/2014/main" val="316838983"/>
                    </a:ext>
                  </a:extLst>
                </a:gridCol>
              </a:tblGrid>
              <a:tr h="593185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Sr</a:t>
                      </a:r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 No</a:t>
                      </a:r>
                    </a:p>
                  </a:txBody>
                  <a:tcPr marL="8014" marR="8014" marT="80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Scheme Name</a:t>
                      </a:r>
                    </a:p>
                  </a:txBody>
                  <a:tcPr marL="8014" marR="8014" marT="80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Name of Agency</a:t>
                      </a:r>
                    </a:p>
                  </a:txBody>
                  <a:tcPr marL="8014" marR="8014" marT="80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W.O. Amount</a:t>
                      </a:r>
                      <a:b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</a:br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(</a:t>
                      </a:r>
                      <a:r>
                        <a:rPr lang="en-IN" sz="16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excl</a:t>
                      </a:r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 GST)</a:t>
                      </a:r>
                    </a:p>
                  </a:txBody>
                  <a:tcPr marL="8014" marR="8014" marT="80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W.O.</a:t>
                      </a:r>
                      <a:b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</a:br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Date</a:t>
                      </a:r>
                    </a:p>
                  </a:txBody>
                  <a:tcPr marL="8014" marR="8014" marT="80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Construction</a:t>
                      </a:r>
                      <a:b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</a:br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Period</a:t>
                      </a:r>
                    </a:p>
                  </a:txBody>
                  <a:tcPr marL="8014" marR="8014" marT="80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Physical </a:t>
                      </a:r>
                    </a:p>
                    <a:p>
                      <a:pPr algn="ctr" fontAlgn="ctr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Progress</a:t>
                      </a:r>
                    </a:p>
                  </a:txBody>
                  <a:tcPr marL="8014" marR="8014" marT="80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RA Bill</a:t>
                      </a:r>
                    </a:p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(Recommended)</a:t>
                      </a:r>
                    </a:p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%</a:t>
                      </a:r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014" marR="8014" marT="80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RA Bill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(Recommended)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In Lakhs</a:t>
                      </a:r>
                      <a:endParaRPr kumimoji="0" lang="en-IN" sz="11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014" marR="8014" marT="80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9141223"/>
                  </a:ext>
                </a:extLst>
              </a:tr>
            </a:tbl>
          </a:graphicData>
        </a:graphic>
      </p:graphicFrame>
      <p:graphicFrame>
        <p:nvGraphicFramePr>
          <p:cNvPr id="3" name="Table 1">
            <a:extLst>
              <a:ext uri="{FF2B5EF4-FFF2-40B4-BE49-F238E27FC236}">
                <a16:creationId xmlns:a16="http://schemas.microsoft.com/office/drawing/2014/main" id="{3D68098B-0439-EFF3-306E-F6D3EB39B5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5827060"/>
              </p:ext>
            </p:extLst>
          </p:nvPr>
        </p:nvGraphicFramePr>
        <p:xfrm>
          <a:off x="497929" y="1760441"/>
          <a:ext cx="11196139" cy="4994745"/>
        </p:xfrm>
        <a:graphic>
          <a:graphicData uri="http://schemas.openxmlformats.org/drawingml/2006/table">
            <a:tbl>
              <a:tblPr/>
              <a:tblGrid>
                <a:gridCol w="453210">
                  <a:extLst>
                    <a:ext uri="{9D8B030D-6E8A-4147-A177-3AD203B41FA5}">
                      <a16:colId xmlns:a16="http://schemas.microsoft.com/office/drawing/2014/main" val="232975009"/>
                    </a:ext>
                  </a:extLst>
                </a:gridCol>
                <a:gridCol w="1355422">
                  <a:extLst>
                    <a:ext uri="{9D8B030D-6E8A-4147-A177-3AD203B41FA5}">
                      <a16:colId xmlns:a16="http://schemas.microsoft.com/office/drawing/2014/main" val="785303415"/>
                    </a:ext>
                  </a:extLst>
                </a:gridCol>
                <a:gridCol w="2876357">
                  <a:extLst>
                    <a:ext uri="{9D8B030D-6E8A-4147-A177-3AD203B41FA5}">
                      <a16:colId xmlns:a16="http://schemas.microsoft.com/office/drawing/2014/main" val="2413870011"/>
                    </a:ext>
                  </a:extLst>
                </a:gridCol>
                <a:gridCol w="1273610">
                  <a:extLst>
                    <a:ext uri="{9D8B030D-6E8A-4147-A177-3AD203B41FA5}">
                      <a16:colId xmlns:a16="http://schemas.microsoft.com/office/drawing/2014/main" val="1904706511"/>
                    </a:ext>
                  </a:extLst>
                </a:gridCol>
                <a:gridCol w="1073266">
                  <a:extLst>
                    <a:ext uri="{9D8B030D-6E8A-4147-A177-3AD203B41FA5}">
                      <a16:colId xmlns:a16="http://schemas.microsoft.com/office/drawing/2014/main" val="1261089464"/>
                    </a:ext>
                  </a:extLst>
                </a:gridCol>
                <a:gridCol w="1202059">
                  <a:extLst>
                    <a:ext uri="{9D8B030D-6E8A-4147-A177-3AD203B41FA5}">
                      <a16:colId xmlns:a16="http://schemas.microsoft.com/office/drawing/2014/main" val="3569328776"/>
                    </a:ext>
                  </a:extLst>
                </a:gridCol>
                <a:gridCol w="987405">
                  <a:extLst>
                    <a:ext uri="{9D8B030D-6E8A-4147-A177-3AD203B41FA5}">
                      <a16:colId xmlns:a16="http://schemas.microsoft.com/office/drawing/2014/main" val="1379136875"/>
                    </a:ext>
                  </a:extLst>
                </a:gridCol>
                <a:gridCol w="987405">
                  <a:extLst>
                    <a:ext uri="{9D8B030D-6E8A-4147-A177-3AD203B41FA5}">
                      <a16:colId xmlns:a16="http://schemas.microsoft.com/office/drawing/2014/main" val="1990831582"/>
                    </a:ext>
                  </a:extLst>
                </a:gridCol>
                <a:gridCol w="987405">
                  <a:extLst>
                    <a:ext uri="{9D8B030D-6E8A-4147-A177-3AD203B41FA5}">
                      <a16:colId xmlns:a16="http://schemas.microsoft.com/office/drawing/2014/main" val="566365327"/>
                    </a:ext>
                  </a:extLst>
                </a:gridCol>
              </a:tblGrid>
              <a:tr h="348977">
                <a:tc gridSpan="9"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Dhule Taluka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Dhule Taluka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72374295"/>
                  </a:ext>
                </a:extLst>
              </a:tr>
              <a:tr h="348977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Junawane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Shri Rajendra Patil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20,76,903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12-09-2022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 Months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82.39%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32302081"/>
                  </a:ext>
                </a:extLst>
              </a:tr>
              <a:tr h="348977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Chinchwar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Mohit Nikam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44,60,874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22-09-2022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 Months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81.37%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81.13%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36.19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72868426"/>
                  </a:ext>
                </a:extLst>
              </a:tr>
              <a:tr h="348977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Sayane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Shri.Vighnaharta Construction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60,29,891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24-08-2022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 Months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75.28%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73.44%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44.28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58823137"/>
                  </a:ext>
                </a:extLst>
              </a:tr>
              <a:tr h="348977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Kalkhede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Ganesh Borse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27,88,700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22-09-2022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 Months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73.87%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73.33%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20.45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65865322"/>
                  </a:ext>
                </a:extLst>
              </a:tr>
              <a:tr h="348977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Raver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Lalit Dadasaheb Salunkhe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11,02,807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22-09-2022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 Months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62.50%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61.77%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6.81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16623691"/>
                  </a:ext>
                </a:extLst>
              </a:tr>
              <a:tr h="348977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Kundane War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Vaibhav Mahajan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14,40,371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14-07-2022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 Months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62.47%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65709391"/>
                  </a:ext>
                </a:extLst>
              </a:tr>
              <a:tr h="458044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Kawathi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Shri.Vighnaharta Construction Shindhkheda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77,57,746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03-02-2022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 Months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58.40%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32.44%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25.17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17525817"/>
                  </a:ext>
                </a:extLst>
              </a:tr>
              <a:tr h="348977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Gotane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Ganesh Borse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45,14,330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07-03-2022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 Months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56.87%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53.34%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24.08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97610716"/>
                  </a:ext>
                </a:extLst>
              </a:tr>
              <a:tr h="348977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Anchale Tanda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Shri Kishore Sambhaji Pawar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62,63,862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22-09-2022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 Months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52.16%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89831600"/>
                  </a:ext>
                </a:extLst>
              </a:tr>
              <a:tr h="348977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Satarne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Shri Kishore Sambhaji Pawar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18,78,753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31-01-2022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 Months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50.38%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69378695"/>
                  </a:ext>
                </a:extLst>
              </a:tr>
              <a:tr h="348977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11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Khede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Shri Jitendra Patil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39,02,792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24-08-2022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 Months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47.05%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16080532"/>
                  </a:ext>
                </a:extLst>
              </a:tr>
              <a:tr h="348977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Mordad Tanda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Shri Kishore Sambhaji Pawar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56,85,250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22-09-2022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 Months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45.60%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41.12%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23.38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39046834"/>
                  </a:ext>
                </a:extLst>
              </a:tr>
              <a:tr h="348977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13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Horpada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Abhishek Chinchole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11,06,520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14-03-2022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 Months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44.00%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369100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984814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07817" y="102811"/>
            <a:ext cx="11776365" cy="923349"/>
          </a:xfrm>
          <a:gradFill flip="none" rotWithShape="1">
            <a:gsLst>
              <a:gs pos="0">
                <a:schemeClr val="accent1">
                  <a:lumMod val="20000"/>
                  <a:lumOff val="80000"/>
                  <a:shade val="30000"/>
                  <a:satMod val="115000"/>
                </a:schemeClr>
              </a:gs>
              <a:gs pos="50000">
                <a:schemeClr val="accent1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accent1">
                  <a:lumMod val="20000"/>
                  <a:lumOff val="80000"/>
                  <a:shade val="100000"/>
                  <a:satMod val="115000"/>
                </a:schemeClr>
              </a:gs>
            </a:gsLst>
            <a:lin ang="16200000" scaled="1"/>
            <a:tileRect/>
          </a:gradFill>
        </p:spPr>
        <p:txBody>
          <a:bodyPr>
            <a:normAutofit fontScale="90000"/>
          </a:bodyPr>
          <a:lstStyle/>
          <a:p>
            <a:pPr algn="ctr"/>
            <a:r>
              <a:rPr lang="en-US" sz="4000" b="1" dirty="0">
                <a:latin typeface="+mn-lt"/>
              </a:rPr>
              <a:t>Abstract of Schemes – Work in Progress</a:t>
            </a:r>
            <a:br>
              <a:rPr lang="en-US" b="1" dirty="0">
                <a:latin typeface="+mn-lt"/>
              </a:rPr>
            </a:br>
            <a:r>
              <a:rPr lang="en-US" sz="2200" b="1" dirty="0">
                <a:latin typeface="+mn-lt"/>
              </a:rPr>
              <a:t>Category – “Retro”</a:t>
            </a:r>
            <a:endParaRPr lang="en-US" sz="1600" b="1" dirty="0">
              <a:latin typeface="+mn-lt"/>
            </a:endParaRP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22ED02E3-74AC-0540-57C1-C7CE9A2A37E1}"/>
              </a:ext>
            </a:extLst>
          </p:cNvPr>
          <p:cNvGraphicFramePr>
            <a:graphicFrameLocks noGrp="1"/>
          </p:cNvGraphicFramePr>
          <p:nvPr/>
        </p:nvGraphicFramePr>
        <p:xfrm>
          <a:off x="497929" y="1167257"/>
          <a:ext cx="11196139" cy="593185"/>
        </p:xfrm>
        <a:graphic>
          <a:graphicData uri="http://schemas.openxmlformats.org/drawingml/2006/table">
            <a:tbl>
              <a:tblPr/>
              <a:tblGrid>
                <a:gridCol w="453210">
                  <a:extLst>
                    <a:ext uri="{9D8B030D-6E8A-4147-A177-3AD203B41FA5}">
                      <a16:colId xmlns:a16="http://schemas.microsoft.com/office/drawing/2014/main" val="335200627"/>
                    </a:ext>
                  </a:extLst>
                </a:gridCol>
                <a:gridCol w="1355422">
                  <a:extLst>
                    <a:ext uri="{9D8B030D-6E8A-4147-A177-3AD203B41FA5}">
                      <a16:colId xmlns:a16="http://schemas.microsoft.com/office/drawing/2014/main" val="2633546498"/>
                    </a:ext>
                  </a:extLst>
                </a:gridCol>
                <a:gridCol w="2876357">
                  <a:extLst>
                    <a:ext uri="{9D8B030D-6E8A-4147-A177-3AD203B41FA5}">
                      <a16:colId xmlns:a16="http://schemas.microsoft.com/office/drawing/2014/main" val="1550490918"/>
                    </a:ext>
                  </a:extLst>
                </a:gridCol>
                <a:gridCol w="1273610">
                  <a:extLst>
                    <a:ext uri="{9D8B030D-6E8A-4147-A177-3AD203B41FA5}">
                      <a16:colId xmlns:a16="http://schemas.microsoft.com/office/drawing/2014/main" val="3229464441"/>
                    </a:ext>
                  </a:extLst>
                </a:gridCol>
                <a:gridCol w="1073266">
                  <a:extLst>
                    <a:ext uri="{9D8B030D-6E8A-4147-A177-3AD203B41FA5}">
                      <a16:colId xmlns:a16="http://schemas.microsoft.com/office/drawing/2014/main" val="1482487857"/>
                    </a:ext>
                  </a:extLst>
                </a:gridCol>
                <a:gridCol w="1202059">
                  <a:extLst>
                    <a:ext uri="{9D8B030D-6E8A-4147-A177-3AD203B41FA5}">
                      <a16:colId xmlns:a16="http://schemas.microsoft.com/office/drawing/2014/main" val="2168994176"/>
                    </a:ext>
                  </a:extLst>
                </a:gridCol>
                <a:gridCol w="987405">
                  <a:extLst>
                    <a:ext uri="{9D8B030D-6E8A-4147-A177-3AD203B41FA5}">
                      <a16:colId xmlns:a16="http://schemas.microsoft.com/office/drawing/2014/main" val="4278254646"/>
                    </a:ext>
                  </a:extLst>
                </a:gridCol>
                <a:gridCol w="987405">
                  <a:extLst>
                    <a:ext uri="{9D8B030D-6E8A-4147-A177-3AD203B41FA5}">
                      <a16:colId xmlns:a16="http://schemas.microsoft.com/office/drawing/2014/main" val="3647308564"/>
                    </a:ext>
                  </a:extLst>
                </a:gridCol>
                <a:gridCol w="987405">
                  <a:extLst>
                    <a:ext uri="{9D8B030D-6E8A-4147-A177-3AD203B41FA5}">
                      <a16:colId xmlns:a16="http://schemas.microsoft.com/office/drawing/2014/main" val="316838983"/>
                    </a:ext>
                  </a:extLst>
                </a:gridCol>
              </a:tblGrid>
              <a:tr h="593185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Sr</a:t>
                      </a:r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 No</a:t>
                      </a:r>
                    </a:p>
                  </a:txBody>
                  <a:tcPr marL="8014" marR="8014" marT="80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Scheme Name</a:t>
                      </a:r>
                    </a:p>
                  </a:txBody>
                  <a:tcPr marL="8014" marR="8014" marT="80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Name of Agency</a:t>
                      </a:r>
                    </a:p>
                  </a:txBody>
                  <a:tcPr marL="8014" marR="8014" marT="80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W.O. Amount</a:t>
                      </a:r>
                      <a:b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</a:br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(</a:t>
                      </a:r>
                      <a:r>
                        <a:rPr lang="en-IN" sz="16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excl</a:t>
                      </a:r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 GST)</a:t>
                      </a:r>
                    </a:p>
                  </a:txBody>
                  <a:tcPr marL="8014" marR="8014" marT="80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W.O.</a:t>
                      </a:r>
                      <a:b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</a:br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Date</a:t>
                      </a:r>
                    </a:p>
                  </a:txBody>
                  <a:tcPr marL="8014" marR="8014" marT="80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Construction</a:t>
                      </a:r>
                      <a:b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</a:br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Period</a:t>
                      </a:r>
                    </a:p>
                  </a:txBody>
                  <a:tcPr marL="8014" marR="8014" marT="80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Physical </a:t>
                      </a:r>
                    </a:p>
                    <a:p>
                      <a:pPr algn="ctr" fontAlgn="ctr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Progress</a:t>
                      </a:r>
                    </a:p>
                  </a:txBody>
                  <a:tcPr marL="8014" marR="8014" marT="80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RA Bill</a:t>
                      </a:r>
                    </a:p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(Recommended)</a:t>
                      </a:r>
                    </a:p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%</a:t>
                      </a:r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014" marR="8014" marT="80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RA Bill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(Recommended)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In Lakhs</a:t>
                      </a:r>
                      <a:endParaRPr kumimoji="0" lang="en-IN" sz="11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014" marR="8014" marT="80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9141223"/>
                  </a:ext>
                </a:extLst>
              </a:tr>
            </a:tbl>
          </a:graphicData>
        </a:graphic>
      </p:graphicFrame>
      <p:graphicFrame>
        <p:nvGraphicFramePr>
          <p:cNvPr id="3" name="Table 1">
            <a:extLst>
              <a:ext uri="{FF2B5EF4-FFF2-40B4-BE49-F238E27FC236}">
                <a16:creationId xmlns:a16="http://schemas.microsoft.com/office/drawing/2014/main" id="{3D68098B-0439-EFF3-306E-F6D3EB39B5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4220457"/>
              </p:ext>
            </p:extLst>
          </p:nvPr>
        </p:nvGraphicFramePr>
        <p:xfrm>
          <a:off x="497929" y="1760442"/>
          <a:ext cx="11196139" cy="5020200"/>
        </p:xfrm>
        <a:graphic>
          <a:graphicData uri="http://schemas.openxmlformats.org/drawingml/2006/table">
            <a:tbl>
              <a:tblPr/>
              <a:tblGrid>
                <a:gridCol w="453210">
                  <a:extLst>
                    <a:ext uri="{9D8B030D-6E8A-4147-A177-3AD203B41FA5}">
                      <a16:colId xmlns:a16="http://schemas.microsoft.com/office/drawing/2014/main" val="232975009"/>
                    </a:ext>
                  </a:extLst>
                </a:gridCol>
                <a:gridCol w="1355422">
                  <a:extLst>
                    <a:ext uri="{9D8B030D-6E8A-4147-A177-3AD203B41FA5}">
                      <a16:colId xmlns:a16="http://schemas.microsoft.com/office/drawing/2014/main" val="785303415"/>
                    </a:ext>
                  </a:extLst>
                </a:gridCol>
                <a:gridCol w="2876357">
                  <a:extLst>
                    <a:ext uri="{9D8B030D-6E8A-4147-A177-3AD203B41FA5}">
                      <a16:colId xmlns:a16="http://schemas.microsoft.com/office/drawing/2014/main" val="2413870011"/>
                    </a:ext>
                  </a:extLst>
                </a:gridCol>
                <a:gridCol w="1273610">
                  <a:extLst>
                    <a:ext uri="{9D8B030D-6E8A-4147-A177-3AD203B41FA5}">
                      <a16:colId xmlns:a16="http://schemas.microsoft.com/office/drawing/2014/main" val="1904706511"/>
                    </a:ext>
                  </a:extLst>
                </a:gridCol>
                <a:gridCol w="1073266">
                  <a:extLst>
                    <a:ext uri="{9D8B030D-6E8A-4147-A177-3AD203B41FA5}">
                      <a16:colId xmlns:a16="http://schemas.microsoft.com/office/drawing/2014/main" val="1261089464"/>
                    </a:ext>
                  </a:extLst>
                </a:gridCol>
                <a:gridCol w="1202059">
                  <a:extLst>
                    <a:ext uri="{9D8B030D-6E8A-4147-A177-3AD203B41FA5}">
                      <a16:colId xmlns:a16="http://schemas.microsoft.com/office/drawing/2014/main" val="3569328776"/>
                    </a:ext>
                  </a:extLst>
                </a:gridCol>
                <a:gridCol w="987405">
                  <a:extLst>
                    <a:ext uri="{9D8B030D-6E8A-4147-A177-3AD203B41FA5}">
                      <a16:colId xmlns:a16="http://schemas.microsoft.com/office/drawing/2014/main" val="1379136875"/>
                    </a:ext>
                  </a:extLst>
                </a:gridCol>
                <a:gridCol w="987405">
                  <a:extLst>
                    <a:ext uri="{9D8B030D-6E8A-4147-A177-3AD203B41FA5}">
                      <a16:colId xmlns:a16="http://schemas.microsoft.com/office/drawing/2014/main" val="1990831582"/>
                    </a:ext>
                  </a:extLst>
                </a:gridCol>
                <a:gridCol w="987405">
                  <a:extLst>
                    <a:ext uri="{9D8B030D-6E8A-4147-A177-3AD203B41FA5}">
                      <a16:colId xmlns:a16="http://schemas.microsoft.com/office/drawing/2014/main" val="566365327"/>
                    </a:ext>
                  </a:extLst>
                </a:gridCol>
              </a:tblGrid>
              <a:tr h="327522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14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Deur Bk.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Sharad Deore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70,91,722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19-04-2022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 Months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31.67%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31.52%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22.35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72374295"/>
                  </a:ext>
                </a:extLst>
              </a:tr>
              <a:tr h="327522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15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Velhane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Rushikesh Nerkar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21,61,406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19-12-2022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 Months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30.01%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32302081"/>
                  </a:ext>
                </a:extLst>
              </a:tr>
              <a:tr h="429883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Shirdhane Pr. Dangri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Shri Kishore Sambhaji Pawar Dhule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58,54,129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22-09-2022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 Months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26.49%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12.20%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7.14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72868426"/>
                  </a:ext>
                </a:extLst>
              </a:tr>
              <a:tr h="429883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17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Sukawad Pr. Dangri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Shri Kishore Sambhaji Pawar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34,74,340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16-03-2022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 Months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26.15%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20.55%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7.14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58823137"/>
                  </a:ext>
                </a:extLst>
              </a:tr>
              <a:tr h="327522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18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Burzad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Shramgatha Associates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95,25,433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11-07-2022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 Months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20.00%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65865322"/>
                  </a:ext>
                </a:extLst>
              </a:tr>
              <a:tr h="429883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Chaugaon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Shri.Vighnaharta Construction Shindhkheda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32,04,453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07-09-2022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 Months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12.93%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16623691"/>
                  </a:ext>
                </a:extLst>
              </a:tr>
              <a:tr h="327522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Bendrepada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Shri Kishore Sambhaji Pawar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42,03,891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07-11-2022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 Months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9.20%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65709391"/>
                  </a:ext>
                </a:extLst>
              </a:tr>
              <a:tr h="327522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21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Nagaon Bk.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Shri Kishore Sambhaji Pawar Dhule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24,30,626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16-12-2022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 Months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8.00%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17525817"/>
                  </a:ext>
                </a:extLst>
              </a:tr>
              <a:tr h="327522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22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Sonewadi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Ganesh Borse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38,15,273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07-11-2022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 Months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8.00%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97610716"/>
                  </a:ext>
                </a:extLst>
              </a:tr>
              <a:tr h="327522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23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Deobhane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Girish Marathe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18,52,212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31-01-2022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 Months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7.88%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89831600"/>
                  </a:ext>
                </a:extLst>
              </a:tr>
              <a:tr h="327522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24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Hendrun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Ganesh Borse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96,13,779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10-06-2022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13 Months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4.02%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69378695"/>
                  </a:ext>
                </a:extLst>
              </a:tr>
              <a:tr h="327522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25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Padalde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Rajendra Vikas Patil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42,38,637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02-12-2022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 Months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3.00%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16080532"/>
                  </a:ext>
                </a:extLst>
              </a:tr>
              <a:tr h="429883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26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Nandane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Shri.Vighnaharta Construction Shindhkheda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1,84,99,918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08-09-2022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 Months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2.00%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39046834"/>
                  </a:ext>
                </a:extLst>
              </a:tr>
              <a:tr h="327522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27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Tamaswadi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Sawami Vivekanda Society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17,40,372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16-02-2023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2.00%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369100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387349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07817" y="102811"/>
            <a:ext cx="11776365" cy="923349"/>
          </a:xfrm>
          <a:gradFill flip="none" rotWithShape="1">
            <a:gsLst>
              <a:gs pos="0">
                <a:schemeClr val="accent1">
                  <a:lumMod val="20000"/>
                  <a:lumOff val="80000"/>
                  <a:shade val="30000"/>
                  <a:satMod val="115000"/>
                </a:schemeClr>
              </a:gs>
              <a:gs pos="50000">
                <a:schemeClr val="accent1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accent1">
                  <a:lumMod val="20000"/>
                  <a:lumOff val="80000"/>
                  <a:shade val="100000"/>
                  <a:satMod val="115000"/>
                </a:schemeClr>
              </a:gs>
            </a:gsLst>
            <a:lin ang="16200000" scaled="1"/>
            <a:tileRect/>
          </a:gradFill>
        </p:spPr>
        <p:txBody>
          <a:bodyPr>
            <a:normAutofit fontScale="90000"/>
          </a:bodyPr>
          <a:lstStyle/>
          <a:p>
            <a:pPr algn="ctr"/>
            <a:r>
              <a:rPr lang="en-US" sz="4000" b="1" dirty="0">
                <a:latin typeface="+mn-lt"/>
              </a:rPr>
              <a:t>Abstract of Schemes – Work in Progress</a:t>
            </a:r>
            <a:br>
              <a:rPr lang="en-US" b="1" dirty="0">
                <a:latin typeface="+mn-lt"/>
              </a:rPr>
            </a:br>
            <a:r>
              <a:rPr lang="en-US" sz="2200" b="1" dirty="0">
                <a:latin typeface="+mn-lt"/>
              </a:rPr>
              <a:t>Category – “Retro”</a:t>
            </a:r>
            <a:endParaRPr lang="en-US" sz="1600" b="1" dirty="0">
              <a:latin typeface="+mn-lt"/>
            </a:endParaRP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22ED02E3-74AC-0540-57C1-C7CE9A2A37E1}"/>
              </a:ext>
            </a:extLst>
          </p:cNvPr>
          <p:cNvGraphicFramePr>
            <a:graphicFrameLocks noGrp="1"/>
          </p:cNvGraphicFramePr>
          <p:nvPr/>
        </p:nvGraphicFramePr>
        <p:xfrm>
          <a:off x="497929" y="1167257"/>
          <a:ext cx="11196139" cy="593185"/>
        </p:xfrm>
        <a:graphic>
          <a:graphicData uri="http://schemas.openxmlformats.org/drawingml/2006/table">
            <a:tbl>
              <a:tblPr/>
              <a:tblGrid>
                <a:gridCol w="453210">
                  <a:extLst>
                    <a:ext uri="{9D8B030D-6E8A-4147-A177-3AD203B41FA5}">
                      <a16:colId xmlns:a16="http://schemas.microsoft.com/office/drawing/2014/main" val="335200627"/>
                    </a:ext>
                  </a:extLst>
                </a:gridCol>
                <a:gridCol w="1355422">
                  <a:extLst>
                    <a:ext uri="{9D8B030D-6E8A-4147-A177-3AD203B41FA5}">
                      <a16:colId xmlns:a16="http://schemas.microsoft.com/office/drawing/2014/main" val="2633546498"/>
                    </a:ext>
                  </a:extLst>
                </a:gridCol>
                <a:gridCol w="2876357">
                  <a:extLst>
                    <a:ext uri="{9D8B030D-6E8A-4147-A177-3AD203B41FA5}">
                      <a16:colId xmlns:a16="http://schemas.microsoft.com/office/drawing/2014/main" val="1550490918"/>
                    </a:ext>
                  </a:extLst>
                </a:gridCol>
                <a:gridCol w="1273610">
                  <a:extLst>
                    <a:ext uri="{9D8B030D-6E8A-4147-A177-3AD203B41FA5}">
                      <a16:colId xmlns:a16="http://schemas.microsoft.com/office/drawing/2014/main" val="3229464441"/>
                    </a:ext>
                  </a:extLst>
                </a:gridCol>
                <a:gridCol w="1073266">
                  <a:extLst>
                    <a:ext uri="{9D8B030D-6E8A-4147-A177-3AD203B41FA5}">
                      <a16:colId xmlns:a16="http://schemas.microsoft.com/office/drawing/2014/main" val="1482487857"/>
                    </a:ext>
                  </a:extLst>
                </a:gridCol>
                <a:gridCol w="1202059">
                  <a:extLst>
                    <a:ext uri="{9D8B030D-6E8A-4147-A177-3AD203B41FA5}">
                      <a16:colId xmlns:a16="http://schemas.microsoft.com/office/drawing/2014/main" val="2168994176"/>
                    </a:ext>
                  </a:extLst>
                </a:gridCol>
                <a:gridCol w="987405">
                  <a:extLst>
                    <a:ext uri="{9D8B030D-6E8A-4147-A177-3AD203B41FA5}">
                      <a16:colId xmlns:a16="http://schemas.microsoft.com/office/drawing/2014/main" val="4278254646"/>
                    </a:ext>
                  </a:extLst>
                </a:gridCol>
                <a:gridCol w="987405">
                  <a:extLst>
                    <a:ext uri="{9D8B030D-6E8A-4147-A177-3AD203B41FA5}">
                      <a16:colId xmlns:a16="http://schemas.microsoft.com/office/drawing/2014/main" val="3647308564"/>
                    </a:ext>
                  </a:extLst>
                </a:gridCol>
                <a:gridCol w="987405">
                  <a:extLst>
                    <a:ext uri="{9D8B030D-6E8A-4147-A177-3AD203B41FA5}">
                      <a16:colId xmlns:a16="http://schemas.microsoft.com/office/drawing/2014/main" val="316838983"/>
                    </a:ext>
                  </a:extLst>
                </a:gridCol>
              </a:tblGrid>
              <a:tr h="593185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Sr</a:t>
                      </a:r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 No</a:t>
                      </a:r>
                    </a:p>
                  </a:txBody>
                  <a:tcPr marL="8014" marR="8014" marT="80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Scheme Name</a:t>
                      </a:r>
                    </a:p>
                  </a:txBody>
                  <a:tcPr marL="8014" marR="8014" marT="80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Name of Agency</a:t>
                      </a:r>
                    </a:p>
                  </a:txBody>
                  <a:tcPr marL="8014" marR="8014" marT="80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W.O. Amount</a:t>
                      </a:r>
                      <a:b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</a:br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(</a:t>
                      </a:r>
                      <a:r>
                        <a:rPr lang="en-IN" sz="16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excl</a:t>
                      </a:r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 GST)</a:t>
                      </a:r>
                    </a:p>
                  </a:txBody>
                  <a:tcPr marL="8014" marR="8014" marT="80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W.O.</a:t>
                      </a:r>
                      <a:b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</a:br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Date</a:t>
                      </a:r>
                    </a:p>
                  </a:txBody>
                  <a:tcPr marL="8014" marR="8014" marT="80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Construction</a:t>
                      </a:r>
                      <a:b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</a:br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Period</a:t>
                      </a:r>
                    </a:p>
                  </a:txBody>
                  <a:tcPr marL="8014" marR="8014" marT="80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Physical </a:t>
                      </a:r>
                    </a:p>
                    <a:p>
                      <a:pPr algn="ctr" fontAlgn="ctr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Progress</a:t>
                      </a:r>
                    </a:p>
                  </a:txBody>
                  <a:tcPr marL="8014" marR="8014" marT="80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RA Bill</a:t>
                      </a:r>
                    </a:p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(Recommended)</a:t>
                      </a:r>
                    </a:p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%</a:t>
                      </a:r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014" marR="8014" marT="80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RA Bill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(Recommended)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In Lakhs</a:t>
                      </a:r>
                      <a:endParaRPr kumimoji="0" lang="en-IN" sz="11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014" marR="8014" marT="80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9141223"/>
                  </a:ext>
                </a:extLst>
              </a:tr>
            </a:tbl>
          </a:graphicData>
        </a:graphic>
      </p:graphicFrame>
      <p:graphicFrame>
        <p:nvGraphicFramePr>
          <p:cNvPr id="3" name="Table 1">
            <a:extLst>
              <a:ext uri="{FF2B5EF4-FFF2-40B4-BE49-F238E27FC236}">
                <a16:creationId xmlns:a16="http://schemas.microsoft.com/office/drawing/2014/main" id="{3D68098B-0439-EFF3-306E-F6D3EB39B5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525433"/>
              </p:ext>
            </p:extLst>
          </p:nvPr>
        </p:nvGraphicFramePr>
        <p:xfrm>
          <a:off x="497929" y="1760441"/>
          <a:ext cx="11196139" cy="4994745"/>
        </p:xfrm>
        <a:graphic>
          <a:graphicData uri="http://schemas.openxmlformats.org/drawingml/2006/table">
            <a:tbl>
              <a:tblPr/>
              <a:tblGrid>
                <a:gridCol w="453210">
                  <a:extLst>
                    <a:ext uri="{9D8B030D-6E8A-4147-A177-3AD203B41FA5}">
                      <a16:colId xmlns:a16="http://schemas.microsoft.com/office/drawing/2014/main" val="232975009"/>
                    </a:ext>
                  </a:extLst>
                </a:gridCol>
                <a:gridCol w="1355422">
                  <a:extLst>
                    <a:ext uri="{9D8B030D-6E8A-4147-A177-3AD203B41FA5}">
                      <a16:colId xmlns:a16="http://schemas.microsoft.com/office/drawing/2014/main" val="785303415"/>
                    </a:ext>
                  </a:extLst>
                </a:gridCol>
                <a:gridCol w="2876357">
                  <a:extLst>
                    <a:ext uri="{9D8B030D-6E8A-4147-A177-3AD203B41FA5}">
                      <a16:colId xmlns:a16="http://schemas.microsoft.com/office/drawing/2014/main" val="2413870011"/>
                    </a:ext>
                  </a:extLst>
                </a:gridCol>
                <a:gridCol w="1273610">
                  <a:extLst>
                    <a:ext uri="{9D8B030D-6E8A-4147-A177-3AD203B41FA5}">
                      <a16:colId xmlns:a16="http://schemas.microsoft.com/office/drawing/2014/main" val="1904706511"/>
                    </a:ext>
                  </a:extLst>
                </a:gridCol>
                <a:gridCol w="1073266">
                  <a:extLst>
                    <a:ext uri="{9D8B030D-6E8A-4147-A177-3AD203B41FA5}">
                      <a16:colId xmlns:a16="http://schemas.microsoft.com/office/drawing/2014/main" val="1261089464"/>
                    </a:ext>
                  </a:extLst>
                </a:gridCol>
                <a:gridCol w="1202059">
                  <a:extLst>
                    <a:ext uri="{9D8B030D-6E8A-4147-A177-3AD203B41FA5}">
                      <a16:colId xmlns:a16="http://schemas.microsoft.com/office/drawing/2014/main" val="3569328776"/>
                    </a:ext>
                  </a:extLst>
                </a:gridCol>
                <a:gridCol w="987405">
                  <a:extLst>
                    <a:ext uri="{9D8B030D-6E8A-4147-A177-3AD203B41FA5}">
                      <a16:colId xmlns:a16="http://schemas.microsoft.com/office/drawing/2014/main" val="1379136875"/>
                    </a:ext>
                  </a:extLst>
                </a:gridCol>
                <a:gridCol w="987405">
                  <a:extLst>
                    <a:ext uri="{9D8B030D-6E8A-4147-A177-3AD203B41FA5}">
                      <a16:colId xmlns:a16="http://schemas.microsoft.com/office/drawing/2014/main" val="1990831582"/>
                    </a:ext>
                  </a:extLst>
                </a:gridCol>
                <a:gridCol w="987405">
                  <a:extLst>
                    <a:ext uri="{9D8B030D-6E8A-4147-A177-3AD203B41FA5}">
                      <a16:colId xmlns:a16="http://schemas.microsoft.com/office/drawing/2014/main" val="566365327"/>
                    </a:ext>
                  </a:extLst>
                </a:gridCol>
              </a:tblGrid>
              <a:tr h="348977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28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Mukati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Mohit Nikam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26,89,314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21-09-2022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 Months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1.85%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72374295"/>
                  </a:ext>
                </a:extLst>
              </a:tr>
              <a:tr h="348977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29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Lohgad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Shri Vaibhau Mahajan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14,89,232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14-07-2022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 Months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1.00%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32302081"/>
                  </a:ext>
                </a:extLst>
              </a:tr>
              <a:tr h="348977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30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Behed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Keshar Construction Dhule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41,70,903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21-09-2022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 Months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0.93%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72868426"/>
                  </a:ext>
                </a:extLst>
              </a:tr>
              <a:tr h="348977">
                <a:tc gridSpan="9"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Sakri</a:t>
                      </a:r>
                      <a:r>
                        <a:rPr lang="en-US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Taluka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Sakri</a:t>
                      </a:r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Taluka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58823137"/>
                  </a:ext>
                </a:extLst>
              </a:tr>
              <a:tr h="458044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31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Gangapur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Sarsvati Majoor Sahkari Sanstha Pratappur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14,44,083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31-01-2022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 Months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83.87%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83.10%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12.00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65865322"/>
                  </a:ext>
                </a:extLst>
              </a:tr>
              <a:tr h="348977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32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Shivajinagar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Sachin Shinde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36,16,230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02-02-2022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 Months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75.00%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30.53%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11.04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16623691"/>
                  </a:ext>
                </a:extLst>
              </a:tr>
              <a:tr h="348977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33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Darkhel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Shri Kishore Sambhaji Pawar Dhule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27,60,749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31-01-2022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 Months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71.03%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65709391"/>
                  </a:ext>
                </a:extLst>
              </a:tr>
              <a:tr h="348977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34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Nawadane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Sachin Society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19,97,793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07-02-2022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 Months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65.66%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17525817"/>
                  </a:ext>
                </a:extLst>
              </a:tr>
              <a:tr h="348977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35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Phopade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GP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14,39,705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12-10-2022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 Months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50.00%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97610716"/>
                  </a:ext>
                </a:extLst>
              </a:tr>
              <a:tr h="348977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36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Dhaner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Sushil Desale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31,26,114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27-12-2022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 Months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44.75%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89831600"/>
                  </a:ext>
                </a:extLst>
              </a:tr>
              <a:tr h="348977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37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Chhavadi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Deepak Chaudary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79,88,673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18-10-2022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 Months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39.20%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69378695"/>
                  </a:ext>
                </a:extLst>
              </a:tr>
              <a:tr h="348977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38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Gavhanipada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Sushil Desale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47,35,963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18-10-2022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 Months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35.20%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16080532"/>
                  </a:ext>
                </a:extLst>
              </a:tr>
              <a:tr h="348977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39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Bhadane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Shri Prafful Bedase Nashik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1,24,87,221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12-09-2022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 Months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30.07%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39046834"/>
                  </a:ext>
                </a:extLst>
              </a:tr>
              <a:tr h="348977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40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Kadupada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Rajendra Pandit Borse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68,43,675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01-10-2022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 Months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30.00%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369100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203825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07817" y="102811"/>
            <a:ext cx="11776365" cy="923349"/>
          </a:xfrm>
          <a:gradFill flip="none" rotWithShape="1">
            <a:gsLst>
              <a:gs pos="0">
                <a:schemeClr val="accent1">
                  <a:lumMod val="20000"/>
                  <a:lumOff val="80000"/>
                  <a:shade val="30000"/>
                  <a:satMod val="115000"/>
                </a:schemeClr>
              </a:gs>
              <a:gs pos="50000">
                <a:schemeClr val="accent1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accent1">
                  <a:lumMod val="20000"/>
                  <a:lumOff val="80000"/>
                  <a:shade val="100000"/>
                  <a:satMod val="115000"/>
                </a:schemeClr>
              </a:gs>
            </a:gsLst>
            <a:lin ang="16200000" scaled="1"/>
            <a:tileRect/>
          </a:gradFill>
        </p:spPr>
        <p:txBody>
          <a:bodyPr>
            <a:normAutofit fontScale="90000"/>
          </a:bodyPr>
          <a:lstStyle/>
          <a:p>
            <a:pPr algn="ctr"/>
            <a:r>
              <a:rPr lang="en-US" sz="4000" b="1" dirty="0">
                <a:latin typeface="+mn-lt"/>
              </a:rPr>
              <a:t>Abstract of Schemes – Work in Progress</a:t>
            </a:r>
            <a:br>
              <a:rPr lang="en-US" b="1" dirty="0">
                <a:latin typeface="+mn-lt"/>
              </a:rPr>
            </a:br>
            <a:r>
              <a:rPr lang="en-US" sz="2200" b="1" dirty="0">
                <a:latin typeface="+mn-lt"/>
              </a:rPr>
              <a:t>Category – “Retro”</a:t>
            </a:r>
            <a:endParaRPr lang="en-US" sz="1600" b="1" dirty="0">
              <a:latin typeface="+mn-lt"/>
            </a:endParaRP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22ED02E3-74AC-0540-57C1-C7CE9A2A37E1}"/>
              </a:ext>
            </a:extLst>
          </p:cNvPr>
          <p:cNvGraphicFramePr>
            <a:graphicFrameLocks noGrp="1"/>
          </p:cNvGraphicFramePr>
          <p:nvPr/>
        </p:nvGraphicFramePr>
        <p:xfrm>
          <a:off x="497929" y="1167257"/>
          <a:ext cx="11196139" cy="593185"/>
        </p:xfrm>
        <a:graphic>
          <a:graphicData uri="http://schemas.openxmlformats.org/drawingml/2006/table">
            <a:tbl>
              <a:tblPr/>
              <a:tblGrid>
                <a:gridCol w="453210">
                  <a:extLst>
                    <a:ext uri="{9D8B030D-6E8A-4147-A177-3AD203B41FA5}">
                      <a16:colId xmlns:a16="http://schemas.microsoft.com/office/drawing/2014/main" val="335200627"/>
                    </a:ext>
                  </a:extLst>
                </a:gridCol>
                <a:gridCol w="1355422">
                  <a:extLst>
                    <a:ext uri="{9D8B030D-6E8A-4147-A177-3AD203B41FA5}">
                      <a16:colId xmlns:a16="http://schemas.microsoft.com/office/drawing/2014/main" val="2633546498"/>
                    </a:ext>
                  </a:extLst>
                </a:gridCol>
                <a:gridCol w="2876357">
                  <a:extLst>
                    <a:ext uri="{9D8B030D-6E8A-4147-A177-3AD203B41FA5}">
                      <a16:colId xmlns:a16="http://schemas.microsoft.com/office/drawing/2014/main" val="1550490918"/>
                    </a:ext>
                  </a:extLst>
                </a:gridCol>
                <a:gridCol w="1273610">
                  <a:extLst>
                    <a:ext uri="{9D8B030D-6E8A-4147-A177-3AD203B41FA5}">
                      <a16:colId xmlns:a16="http://schemas.microsoft.com/office/drawing/2014/main" val="3229464441"/>
                    </a:ext>
                  </a:extLst>
                </a:gridCol>
                <a:gridCol w="1073266">
                  <a:extLst>
                    <a:ext uri="{9D8B030D-6E8A-4147-A177-3AD203B41FA5}">
                      <a16:colId xmlns:a16="http://schemas.microsoft.com/office/drawing/2014/main" val="1482487857"/>
                    </a:ext>
                  </a:extLst>
                </a:gridCol>
                <a:gridCol w="1202059">
                  <a:extLst>
                    <a:ext uri="{9D8B030D-6E8A-4147-A177-3AD203B41FA5}">
                      <a16:colId xmlns:a16="http://schemas.microsoft.com/office/drawing/2014/main" val="2168994176"/>
                    </a:ext>
                  </a:extLst>
                </a:gridCol>
                <a:gridCol w="987405">
                  <a:extLst>
                    <a:ext uri="{9D8B030D-6E8A-4147-A177-3AD203B41FA5}">
                      <a16:colId xmlns:a16="http://schemas.microsoft.com/office/drawing/2014/main" val="4278254646"/>
                    </a:ext>
                  </a:extLst>
                </a:gridCol>
                <a:gridCol w="987405">
                  <a:extLst>
                    <a:ext uri="{9D8B030D-6E8A-4147-A177-3AD203B41FA5}">
                      <a16:colId xmlns:a16="http://schemas.microsoft.com/office/drawing/2014/main" val="3647308564"/>
                    </a:ext>
                  </a:extLst>
                </a:gridCol>
                <a:gridCol w="987405">
                  <a:extLst>
                    <a:ext uri="{9D8B030D-6E8A-4147-A177-3AD203B41FA5}">
                      <a16:colId xmlns:a16="http://schemas.microsoft.com/office/drawing/2014/main" val="316838983"/>
                    </a:ext>
                  </a:extLst>
                </a:gridCol>
              </a:tblGrid>
              <a:tr h="593185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Sr</a:t>
                      </a:r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 No</a:t>
                      </a:r>
                    </a:p>
                  </a:txBody>
                  <a:tcPr marL="8014" marR="8014" marT="80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Scheme Name</a:t>
                      </a:r>
                    </a:p>
                  </a:txBody>
                  <a:tcPr marL="8014" marR="8014" marT="80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Name of Agency</a:t>
                      </a:r>
                    </a:p>
                  </a:txBody>
                  <a:tcPr marL="8014" marR="8014" marT="80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W.O. Amount</a:t>
                      </a:r>
                      <a:b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</a:br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(</a:t>
                      </a:r>
                      <a:r>
                        <a:rPr lang="en-IN" sz="16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excl</a:t>
                      </a:r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 GST)</a:t>
                      </a:r>
                    </a:p>
                  </a:txBody>
                  <a:tcPr marL="8014" marR="8014" marT="80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W.O.</a:t>
                      </a:r>
                      <a:b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</a:br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Date</a:t>
                      </a:r>
                    </a:p>
                  </a:txBody>
                  <a:tcPr marL="8014" marR="8014" marT="80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Construction</a:t>
                      </a:r>
                      <a:b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</a:br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Period</a:t>
                      </a:r>
                    </a:p>
                  </a:txBody>
                  <a:tcPr marL="8014" marR="8014" marT="80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Physical </a:t>
                      </a:r>
                    </a:p>
                    <a:p>
                      <a:pPr algn="ctr" fontAlgn="ctr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Progress</a:t>
                      </a:r>
                    </a:p>
                  </a:txBody>
                  <a:tcPr marL="8014" marR="8014" marT="80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RA Bill</a:t>
                      </a:r>
                    </a:p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(Recommended)</a:t>
                      </a:r>
                    </a:p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%</a:t>
                      </a:r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014" marR="8014" marT="80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RA Bill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(Recommended)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In Lakhs</a:t>
                      </a:r>
                      <a:endParaRPr kumimoji="0" lang="en-IN" sz="11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014" marR="8014" marT="80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9141223"/>
                  </a:ext>
                </a:extLst>
              </a:tr>
            </a:tbl>
          </a:graphicData>
        </a:graphic>
      </p:graphicFrame>
      <p:graphicFrame>
        <p:nvGraphicFramePr>
          <p:cNvPr id="3" name="Table 1">
            <a:extLst>
              <a:ext uri="{FF2B5EF4-FFF2-40B4-BE49-F238E27FC236}">
                <a16:creationId xmlns:a16="http://schemas.microsoft.com/office/drawing/2014/main" id="{3D68098B-0439-EFF3-306E-F6D3EB39B5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3015904"/>
              </p:ext>
            </p:extLst>
          </p:nvPr>
        </p:nvGraphicFramePr>
        <p:xfrm>
          <a:off x="497929" y="1760441"/>
          <a:ext cx="11196139" cy="4994752"/>
        </p:xfrm>
        <a:graphic>
          <a:graphicData uri="http://schemas.openxmlformats.org/drawingml/2006/table">
            <a:tbl>
              <a:tblPr/>
              <a:tblGrid>
                <a:gridCol w="453210">
                  <a:extLst>
                    <a:ext uri="{9D8B030D-6E8A-4147-A177-3AD203B41FA5}">
                      <a16:colId xmlns:a16="http://schemas.microsoft.com/office/drawing/2014/main" val="232975009"/>
                    </a:ext>
                  </a:extLst>
                </a:gridCol>
                <a:gridCol w="1355422">
                  <a:extLst>
                    <a:ext uri="{9D8B030D-6E8A-4147-A177-3AD203B41FA5}">
                      <a16:colId xmlns:a16="http://schemas.microsoft.com/office/drawing/2014/main" val="785303415"/>
                    </a:ext>
                  </a:extLst>
                </a:gridCol>
                <a:gridCol w="2876357">
                  <a:extLst>
                    <a:ext uri="{9D8B030D-6E8A-4147-A177-3AD203B41FA5}">
                      <a16:colId xmlns:a16="http://schemas.microsoft.com/office/drawing/2014/main" val="2413870011"/>
                    </a:ext>
                  </a:extLst>
                </a:gridCol>
                <a:gridCol w="1273610">
                  <a:extLst>
                    <a:ext uri="{9D8B030D-6E8A-4147-A177-3AD203B41FA5}">
                      <a16:colId xmlns:a16="http://schemas.microsoft.com/office/drawing/2014/main" val="1904706511"/>
                    </a:ext>
                  </a:extLst>
                </a:gridCol>
                <a:gridCol w="1073266">
                  <a:extLst>
                    <a:ext uri="{9D8B030D-6E8A-4147-A177-3AD203B41FA5}">
                      <a16:colId xmlns:a16="http://schemas.microsoft.com/office/drawing/2014/main" val="1261089464"/>
                    </a:ext>
                  </a:extLst>
                </a:gridCol>
                <a:gridCol w="1202059">
                  <a:extLst>
                    <a:ext uri="{9D8B030D-6E8A-4147-A177-3AD203B41FA5}">
                      <a16:colId xmlns:a16="http://schemas.microsoft.com/office/drawing/2014/main" val="3569328776"/>
                    </a:ext>
                  </a:extLst>
                </a:gridCol>
                <a:gridCol w="987405">
                  <a:extLst>
                    <a:ext uri="{9D8B030D-6E8A-4147-A177-3AD203B41FA5}">
                      <a16:colId xmlns:a16="http://schemas.microsoft.com/office/drawing/2014/main" val="1379136875"/>
                    </a:ext>
                  </a:extLst>
                </a:gridCol>
                <a:gridCol w="987405">
                  <a:extLst>
                    <a:ext uri="{9D8B030D-6E8A-4147-A177-3AD203B41FA5}">
                      <a16:colId xmlns:a16="http://schemas.microsoft.com/office/drawing/2014/main" val="1990831582"/>
                    </a:ext>
                  </a:extLst>
                </a:gridCol>
                <a:gridCol w="987405">
                  <a:extLst>
                    <a:ext uri="{9D8B030D-6E8A-4147-A177-3AD203B41FA5}">
                      <a16:colId xmlns:a16="http://schemas.microsoft.com/office/drawing/2014/main" val="566365327"/>
                    </a:ext>
                  </a:extLst>
                </a:gridCol>
              </a:tblGrid>
              <a:tr h="356768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41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Kharadbari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Sachin Pandit Shinde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70,20,946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01-10-2022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 Months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30.00%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72374295"/>
                  </a:ext>
                </a:extLst>
              </a:tr>
              <a:tr h="356768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42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Ranjangaon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Sachin Society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25,55,641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24-01-2023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 Months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30.00%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32302081"/>
                  </a:ext>
                </a:extLst>
              </a:tr>
              <a:tr h="356768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43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Bhortipada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Shri Sushil Desale Kasare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59,49,254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03-02-2022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 Months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29.00%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72868426"/>
                  </a:ext>
                </a:extLst>
              </a:tr>
              <a:tr h="356768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44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Chinchpada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Raju Borse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3,52,22,564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12-10-2022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 Months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25.00%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58823137"/>
                  </a:ext>
                </a:extLst>
              </a:tr>
              <a:tr h="356768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45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Rohod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Sachin Shinde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29,14,039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25-04-2022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 Months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21.91%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65865322"/>
                  </a:ext>
                </a:extLst>
              </a:tr>
              <a:tr h="356768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46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Ghodade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Deepak Chaudary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25,60,718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31-01-2022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 Months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21.32%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16623691"/>
                  </a:ext>
                </a:extLst>
              </a:tr>
              <a:tr h="356768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47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Jaitane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Jitendra Patil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4,01,07,614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29-11-2022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 Months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16.45%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65709391"/>
                  </a:ext>
                </a:extLst>
              </a:tr>
              <a:tr h="356768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48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Kalambhir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Sharad Deore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48,51,355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27-06-2022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 Months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16.33%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17525817"/>
                  </a:ext>
                </a:extLst>
              </a:tr>
              <a:tr h="356768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49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Petale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Shri Vighnhatra Construction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23,91,522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27-07-2022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 Months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16.03%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97610716"/>
                  </a:ext>
                </a:extLst>
              </a:tr>
              <a:tr h="356768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50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Lonkhedi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Sushil Dattatray Desale Kasare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75,86,321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16-12-2022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 Months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15.00%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89831600"/>
                  </a:ext>
                </a:extLst>
              </a:tr>
              <a:tr h="356768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51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Umbhare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Rajendra Desale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29,54,160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18-10-2022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 Months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12.73%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69378695"/>
                  </a:ext>
                </a:extLst>
              </a:tr>
              <a:tr h="356768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52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Bhagapur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Arun Patil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24,46,782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29-12-2022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 Months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10.00%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16080532"/>
                  </a:ext>
                </a:extLst>
              </a:tr>
              <a:tr h="356768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53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Degaon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Shri Sushil Desale Kasare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47,57,225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18-10-2022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 Months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10.00%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39046834"/>
                  </a:ext>
                </a:extLst>
              </a:tr>
              <a:tr h="356768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54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Dighave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Sushil Desale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22,37,992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01-10-2022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 Months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10.00%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369100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788754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07817" y="102811"/>
            <a:ext cx="11776365" cy="923349"/>
          </a:xfrm>
          <a:gradFill flip="none" rotWithShape="1">
            <a:gsLst>
              <a:gs pos="0">
                <a:schemeClr val="accent1">
                  <a:lumMod val="20000"/>
                  <a:lumOff val="80000"/>
                  <a:shade val="30000"/>
                  <a:satMod val="115000"/>
                </a:schemeClr>
              </a:gs>
              <a:gs pos="50000">
                <a:schemeClr val="accent1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accent1">
                  <a:lumMod val="20000"/>
                  <a:lumOff val="80000"/>
                  <a:shade val="100000"/>
                  <a:satMod val="115000"/>
                </a:schemeClr>
              </a:gs>
            </a:gsLst>
            <a:lin ang="16200000" scaled="1"/>
            <a:tileRect/>
          </a:gradFill>
        </p:spPr>
        <p:txBody>
          <a:bodyPr>
            <a:normAutofit fontScale="90000"/>
          </a:bodyPr>
          <a:lstStyle/>
          <a:p>
            <a:pPr algn="ctr"/>
            <a:r>
              <a:rPr lang="en-US" sz="4000" b="1" dirty="0">
                <a:latin typeface="+mn-lt"/>
              </a:rPr>
              <a:t>Abstract of Schemes – Work in Progress</a:t>
            </a:r>
            <a:br>
              <a:rPr lang="en-US" b="1" dirty="0">
                <a:latin typeface="+mn-lt"/>
              </a:rPr>
            </a:br>
            <a:r>
              <a:rPr lang="en-US" sz="2200" b="1" dirty="0">
                <a:latin typeface="+mn-lt"/>
              </a:rPr>
              <a:t>Category – “Retro”</a:t>
            </a:r>
            <a:endParaRPr lang="en-US" sz="1600" b="1" dirty="0">
              <a:latin typeface="+mn-lt"/>
            </a:endParaRP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22ED02E3-74AC-0540-57C1-C7CE9A2A37E1}"/>
              </a:ext>
            </a:extLst>
          </p:cNvPr>
          <p:cNvGraphicFramePr>
            <a:graphicFrameLocks noGrp="1"/>
          </p:cNvGraphicFramePr>
          <p:nvPr/>
        </p:nvGraphicFramePr>
        <p:xfrm>
          <a:off x="497929" y="1167257"/>
          <a:ext cx="11196139" cy="593185"/>
        </p:xfrm>
        <a:graphic>
          <a:graphicData uri="http://schemas.openxmlformats.org/drawingml/2006/table">
            <a:tbl>
              <a:tblPr/>
              <a:tblGrid>
                <a:gridCol w="453210">
                  <a:extLst>
                    <a:ext uri="{9D8B030D-6E8A-4147-A177-3AD203B41FA5}">
                      <a16:colId xmlns:a16="http://schemas.microsoft.com/office/drawing/2014/main" val="335200627"/>
                    </a:ext>
                  </a:extLst>
                </a:gridCol>
                <a:gridCol w="1355422">
                  <a:extLst>
                    <a:ext uri="{9D8B030D-6E8A-4147-A177-3AD203B41FA5}">
                      <a16:colId xmlns:a16="http://schemas.microsoft.com/office/drawing/2014/main" val="2633546498"/>
                    </a:ext>
                  </a:extLst>
                </a:gridCol>
                <a:gridCol w="2876357">
                  <a:extLst>
                    <a:ext uri="{9D8B030D-6E8A-4147-A177-3AD203B41FA5}">
                      <a16:colId xmlns:a16="http://schemas.microsoft.com/office/drawing/2014/main" val="1550490918"/>
                    </a:ext>
                  </a:extLst>
                </a:gridCol>
                <a:gridCol w="1273610">
                  <a:extLst>
                    <a:ext uri="{9D8B030D-6E8A-4147-A177-3AD203B41FA5}">
                      <a16:colId xmlns:a16="http://schemas.microsoft.com/office/drawing/2014/main" val="3229464441"/>
                    </a:ext>
                  </a:extLst>
                </a:gridCol>
                <a:gridCol w="1073266">
                  <a:extLst>
                    <a:ext uri="{9D8B030D-6E8A-4147-A177-3AD203B41FA5}">
                      <a16:colId xmlns:a16="http://schemas.microsoft.com/office/drawing/2014/main" val="1482487857"/>
                    </a:ext>
                  </a:extLst>
                </a:gridCol>
                <a:gridCol w="1202059">
                  <a:extLst>
                    <a:ext uri="{9D8B030D-6E8A-4147-A177-3AD203B41FA5}">
                      <a16:colId xmlns:a16="http://schemas.microsoft.com/office/drawing/2014/main" val="2168994176"/>
                    </a:ext>
                  </a:extLst>
                </a:gridCol>
                <a:gridCol w="987405">
                  <a:extLst>
                    <a:ext uri="{9D8B030D-6E8A-4147-A177-3AD203B41FA5}">
                      <a16:colId xmlns:a16="http://schemas.microsoft.com/office/drawing/2014/main" val="4278254646"/>
                    </a:ext>
                  </a:extLst>
                </a:gridCol>
                <a:gridCol w="987405">
                  <a:extLst>
                    <a:ext uri="{9D8B030D-6E8A-4147-A177-3AD203B41FA5}">
                      <a16:colId xmlns:a16="http://schemas.microsoft.com/office/drawing/2014/main" val="3647308564"/>
                    </a:ext>
                  </a:extLst>
                </a:gridCol>
                <a:gridCol w="987405">
                  <a:extLst>
                    <a:ext uri="{9D8B030D-6E8A-4147-A177-3AD203B41FA5}">
                      <a16:colId xmlns:a16="http://schemas.microsoft.com/office/drawing/2014/main" val="316838983"/>
                    </a:ext>
                  </a:extLst>
                </a:gridCol>
              </a:tblGrid>
              <a:tr h="593185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Sr</a:t>
                      </a:r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 No</a:t>
                      </a:r>
                    </a:p>
                  </a:txBody>
                  <a:tcPr marL="8014" marR="8014" marT="80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Scheme Name</a:t>
                      </a:r>
                    </a:p>
                  </a:txBody>
                  <a:tcPr marL="8014" marR="8014" marT="80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Name of Agency</a:t>
                      </a:r>
                    </a:p>
                  </a:txBody>
                  <a:tcPr marL="8014" marR="8014" marT="80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W.O. Amount</a:t>
                      </a:r>
                      <a:b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</a:br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(</a:t>
                      </a:r>
                      <a:r>
                        <a:rPr lang="en-IN" sz="16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excl</a:t>
                      </a:r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 GST)</a:t>
                      </a:r>
                    </a:p>
                  </a:txBody>
                  <a:tcPr marL="8014" marR="8014" marT="80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W.O.</a:t>
                      </a:r>
                      <a:b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</a:br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Date</a:t>
                      </a:r>
                    </a:p>
                  </a:txBody>
                  <a:tcPr marL="8014" marR="8014" marT="80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Construction</a:t>
                      </a:r>
                      <a:b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</a:br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Period</a:t>
                      </a:r>
                    </a:p>
                  </a:txBody>
                  <a:tcPr marL="8014" marR="8014" marT="80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Physical </a:t>
                      </a:r>
                    </a:p>
                    <a:p>
                      <a:pPr algn="ctr" fontAlgn="ctr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Progress</a:t>
                      </a:r>
                    </a:p>
                  </a:txBody>
                  <a:tcPr marL="8014" marR="8014" marT="80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RA Bill</a:t>
                      </a:r>
                    </a:p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(Recommended)</a:t>
                      </a:r>
                    </a:p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%</a:t>
                      </a:r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014" marR="8014" marT="80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RA Bill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(Recommended)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In Lakhs</a:t>
                      </a:r>
                      <a:endParaRPr kumimoji="0" lang="en-IN" sz="11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014" marR="8014" marT="80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9141223"/>
                  </a:ext>
                </a:extLst>
              </a:tr>
            </a:tbl>
          </a:graphicData>
        </a:graphic>
      </p:graphicFrame>
      <p:graphicFrame>
        <p:nvGraphicFramePr>
          <p:cNvPr id="3" name="Table 1">
            <a:extLst>
              <a:ext uri="{FF2B5EF4-FFF2-40B4-BE49-F238E27FC236}">
                <a16:creationId xmlns:a16="http://schemas.microsoft.com/office/drawing/2014/main" id="{3D68098B-0439-EFF3-306E-F6D3EB39B5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6115019"/>
              </p:ext>
            </p:extLst>
          </p:nvPr>
        </p:nvGraphicFramePr>
        <p:xfrm>
          <a:off x="497929" y="1760441"/>
          <a:ext cx="11196139" cy="4994752"/>
        </p:xfrm>
        <a:graphic>
          <a:graphicData uri="http://schemas.openxmlformats.org/drawingml/2006/table">
            <a:tbl>
              <a:tblPr/>
              <a:tblGrid>
                <a:gridCol w="453210">
                  <a:extLst>
                    <a:ext uri="{9D8B030D-6E8A-4147-A177-3AD203B41FA5}">
                      <a16:colId xmlns:a16="http://schemas.microsoft.com/office/drawing/2014/main" val="232975009"/>
                    </a:ext>
                  </a:extLst>
                </a:gridCol>
                <a:gridCol w="1355422">
                  <a:extLst>
                    <a:ext uri="{9D8B030D-6E8A-4147-A177-3AD203B41FA5}">
                      <a16:colId xmlns:a16="http://schemas.microsoft.com/office/drawing/2014/main" val="785303415"/>
                    </a:ext>
                  </a:extLst>
                </a:gridCol>
                <a:gridCol w="2876357">
                  <a:extLst>
                    <a:ext uri="{9D8B030D-6E8A-4147-A177-3AD203B41FA5}">
                      <a16:colId xmlns:a16="http://schemas.microsoft.com/office/drawing/2014/main" val="2413870011"/>
                    </a:ext>
                  </a:extLst>
                </a:gridCol>
                <a:gridCol w="1273610">
                  <a:extLst>
                    <a:ext uri="{9D8B030D-6E8A-4147-A177-3AD203B41FA5}">
                      <a16:colId xmlns:a16="http://schemas.microsoft.com/office/drawing/2014/main" val="1904706511"/>
                    </a:ext>
                  </a:extLst>
                </a:gridCol>
                <a:gridCol w="1073266">
                  <a:extLst>
                    <a:ext uri="{9D8B030D-6E8A-4147-A177-3AD203B41FA5}">
                      <a16:colId xmlns:a16="http://schemas.microsoft.com/office/drawing/2014/main" val="1261089464"/>
                    </a:ext>
                  </a:extLst>
                </a:gridCol>
                <a:gridCol w="1202059">
                  <a:extLst>
                    <a:ext uri="{9D8B030D-6E8A-4147-A177-3AD203B41FA5}">
                      <a16:colId xmlns:a16="http://schemas.microsoft.com/office/drawing/2014/main" val="3569328776"/>
                    </a:ext>
                  </a:extLst>
                </a:gridCol>
                <a:gridCol w="987405">
                  <a:extLst>
                    <a:ext uri="{9D8B030D-6E8A-4147-A177-3AD203B41FA5}">
                      <a16:colId xmlns:a16="http://schemas.microsoft.com/office/drawing/2014/main" val="1379136875"/>
                    </a:ext>
                  </a:extLst>
                </a:gridCol>
                <a:gridCol w="987405">
                  <a:extLst>
                    <a:ext uri="{9D8B030D-6E8A-4147-A177-3AD203B41FA5}">
                      <a16:colId xmlns:a16="http://schemas.microsoft.com/office/drawing/2014/main" val="1990831582"/>
                    </a:ext>
                  </a:extLst>
                </a:gridCol>
                <a:gridCol w="987405">
                  <a:extLst>
                    <a:ext uri="{9D8B030D-6E8A-4147-A177-3AD203B41FA5}">
                      <a16:colId xmlns:a16="http://schemas.microsoft.com/office/drawing/2014/main" val="566365327"/>
                    </a:ext>
                  </a:extLst>
                </a:gridCol>
              </a:tblGrid>
              <a:tr h="356768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55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Pobare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Shri Sushil Desale Kasare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75,69,956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24-08-2022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 Months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10.00%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72374295"/>
                  </a:ext>
                </a:extLst>
              </a:tr>
              <a:tr h="356768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56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Vasmar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Sharad Anantrao Deore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98,99,641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16-12-2022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 Months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10.00%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32302081"/>
                  </a:ext>
                </a:extLst>
              </a:tr>
              <a:tr h="356768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57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Jebapur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R.V Desale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39,92,902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30-01-2023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 Months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9.18%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72868426"/>
                  </a:ext>
                </a:extLst>
              </a:tr>
              <a:tr h="356768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58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Khandbara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Ganesh Borse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1,18,10,493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16-12-2022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 Months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9.00%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58823137"/>
                  </a:ext>
                </a:extLst>
              </a:tr>
              <a:tr h="356768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59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Malpur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Kautubh Patil Dhule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12,84,957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10-02-2022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 Months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9.00%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65865322"/>
                  </a:ext>
                </a:extLst>
              </a:tr>
              <a:tr h="356768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60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Nandarkhi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Ganesh Borse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64,89,052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10-01-2022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 Months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5.87%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16623691"/>
                  </a:ext>
                </a:extLst>
              </a:tr>
              <a:tr h="356768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61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Jambhore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Sushil Desale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28,82,919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18-10-2022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 Months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5.00%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65709391"/>
                  </a:ext>
                </a:extLst>
              </a:tr>
              <a:tr h="356768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62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Nandvan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Rajendra Desale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63,93,856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18-10-2022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 Months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5.00%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17525817"/>
                  </a:ext>
                </a:extLst>
              </a:tr>
              <a:tr h="356768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63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Nawapada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Sachin Shinde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88,39,994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07-03-2022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 Months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5.00%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97610716"/>
                  </a:ext>
                </a:extLst>
              </a:tr>
              <a:tr h="356768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64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Mohane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Shri Vighnhatra Construction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1,15,70,683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20-12-2022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 Months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4.00%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89831600"/>
                  </a:ext>
                </a:extLst>
              </a:tr>
              <a:tr h="356768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65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Perejpur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Jitendra Patil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94,73,558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29-11-2022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 Months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3.89%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69378695"/>
                  </a:ext>
                </a:extLst>
              </a:tr>
              <a:tr h="356768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66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Vitai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Mayur Mahajan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20,51,596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22-09-2022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 Months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2.82%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16080532"/>
                  </a:ext>
                </a:extLst>
              </a:tr>
              <a:tr h="356768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67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Pankheda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Shri Vicky Kokani Ambapada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14,22,001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31-03-2022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 Months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2.00%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39046834"/>
                  </a:ext>
                </a:extLst>
              </a:tr>
              <a:tr h="356768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68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Virkhel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Sushil Desale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48,33,390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27-12-2022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 Months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2.00%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369100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156698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07817" y="102811"/>
            <a:ext cx="11776365" cy="923349"/>
          </a:xfrm>
          <a:gradFill flip="none" rotWithShape="1">
            <a:gsLst>
              <a:gs pos="0">
                <a:schemeClr val="accent1">
                  <a:lumMod val="20000"/>
                  <a:lumOff val="80000"/>
                  <a:shade val="30000"/>
                  <a:satMod val="115000"/>
                </a:schemeClr>
              </a:gs>
              <a:gs pos="50000">
                <a:schemeClr val="accent1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accent1">
                  <a:lumMod val="20000"/>
                  <a:lumOff val="80000"/>
                  <a:shade val="100000"/>
                  <a:satMod val="115000"/>
                </a:schemeClr>
              </a:gs>
            </a:gsLst>
            <a:lin ang="16200000" scaled="1"/>
            <a:tileRect/>
          </a:gradFill>
        </p:spPr>
        <p:txBody>
          <a:bodyPr>
            <a:normAutofit fontScale="90000"/>
          </a:bodyPr>
          <a:lstStyle/>
          <a:p>
            <a:pPr algn="ctr"/>
            <a:r>
              <a:rPr lang="en-US" sz="4000" b="1" dirty="0">
                <a:latin typeface="+mn-lt"/>
              </a:rPr>
              <a:t>Abstract of Schemes – Work in Progress</a:t>
            </a:r>
            <a:br>
              <a:rPr lang="en-US" b="1" dirty="0">
                <a:latin typeface="+mn-lt"/>
              </a:rPr>
            </a:br>
            <a:r>
              <a:rPr lang="en-US" sz="2200" b="1" dirty="0">
                <a:latin typeface="+mn-lt"/>
              </a:rPr>
              <a:t>Category – “Retro”</a:t>
            </a:r>
            <a:endParaRPr lang="en-US" sz="1600" b="1" dirty="0">
              <a:latin typeface="+mn-lt"/>
            </a:endParaRP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22ED02E3-74AC-0540-57C1-C7CE9A2A37E1}"/>
              </a:ext>
            </a:extLst>
          </p:cNvPr>
          <p:cNvGraphicFramePr>
            <a:graphicFrameLocks noGrp="1"/>
          </p:cNvGraphicFramePr>
          <p:nvPr/>
        </p:nvGraphicFramePr>
        <p:xfrm>
          <a:off x="497929" y="1167257"/>
          <a:ext cx="11196139" cy="593185"/>
        </p:xfrm>
        <a:graphic>
          <a:graphicData uri="http://schemas.openxmlformats.org/drawingml/2006/table">
            <a:tbl>
              <a:tblPr/>
              <a:tblGrid>
                <a:gridCol w="453210">
                  <a:extLst>
                    <a:ext uri="{9D8B030D-6E8A-4147-A177-3AD203B41FA5}">
                      <a16:colId xmlns:a16="http://schemas.microsoft.com/office/drawing/2014/main" val="335200627"/>
                    </a:ext>
                  </a:extLst>
                </a:gridCol>
                <a:gridCol w="1355422">
                  <a:extLst>
                    <a:ext uri="{9D8B030D-6E8A-4147-A177-3AD203B41FA5}">
                      <a16:colId xmlns:a16="http://schemas.microsoft.com/office/drawing/2014/main" val="2633546498"/>
                    </a:ext>
                  </a:extLst>
                </a:gridCol>
                <a:gridCol w="2876357">
                  <a:extLst>
                    <a:ext uri="{9D8B030D-6E8A-4147-A177-3AD203B41FA5}">
                      <a16:colId xmlns:a16="http://schemas.microsoft.com/office/drawing/2014/main" val="1550490918"/>
                    </a:ext>
                  </a:extLst>
                </a:gridCol>
                <a:gridCol w="1273610">
                  <a:extLst>
                    <a:ext uri="{9D8B030D-6E8A-4147-A177-3AD203B41FA5}">
                      <a16:colId xmlns:a16="http://schemas.microsoft.com/office/drawing/2014/main" val="3229464441"/>
                    </a:ext>
                  </a:extLst>
                </a:gridCol>
                <a:gridCol w="1073266">
                  <a:extLst>
                    <a:ext uri="{9D8B030D-6E8A-4147-A177-3AD203B41FA5}">
                      <a16:colId xmlns:a16="http://schemas.microsoft.com/office/drawing/2014/main" val="1482487857"/>
                    </a:ext>
                  </a:extLst>
                </a:gridCol>
                <a:gridCol w="1202059">
                  <a:extLst>
                    <a:ext uri="{9D8B030D-6E8A-4147-A177-3AD203B41FA5}">
                      <a16:colId xmlns:a16="http://schemas.microsoft.com/office/drawing/2014/main" val="2168994176"/>
                    </a:ext>
                  </a:extLst>
                </a:gridCol>
                <a:gridCol w="987405">
                  <a:extLst>
                    <a:ext uri="{9D8B030D-6E8A-4147-A177-3AD203B41FA5}">
                      <a16:colId xmlns:a16="http://schemas.microsoft.com/office/drawing/2014/main" val="4278254646"/>
                    </a:ext>
                  </a:extLst>
                </a:gridCol>
                <a:gridCol w="987405">
                  <a:extLst>
                    <a:ext uri="{9D8B030D-6E8A-4147-A177-3AD203B41FA5}">
                      <a16:colId xmlns:a16="http://schemas.microsoft.com/office/drawing/2014/main" val="3647308564"/>
                    </a:ext>
                  </a:extLst>
                </a:gridCol>
                <a:gridCol w="987405">
                  <a:extLst>
                    <a:ext uri="{9D8B030D-6E8A-4147-A177-3AD203B41FA5}">
                      <a16:colId xmlns:a16="http://schemas.microsoft.com/office/drawing/2014/main" val="316838983"/>
                    </a:ext>
                  </a:extLst>
                </a:gridCol>
              </a:tblGrid>
              <a:tr h="593185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Sr</a:t>
                      </a:r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 No</a:t>
                      </a:r>
                    </a:p>
                  </a:txBody>
                  <a:tcPr marL="8014" marR="8014" marT="80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Scheme Name</a:t>
                      </a:r>
                    </a:p>
                  </a:txBody>
                  <a:tcPr marL="8014" marR="8014" marT="80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Name of Agency</a:t>
                      </a:r>
                    </a:p>
                  </a:txBody>
                  <a:tcPr marL="8014" marR="8014" marT="80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W.O. Amount</a:t>
                      </a:r>
                      <a:b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</a:br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(</a:t>
                      </a:r>
                      <a:r>
                        <a:rPr lang="en-IN" sz="16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excl</a:t>
                      </a:r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 GST)</a:t>
                      </a:r>
                    </a:p>
                  </a:txBody>
                  <a:tcPr marL="8014" marR="8014" marT="80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W.O.</a:t>
                      </a:r>
                      <a:b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</a:br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Date</a:t>
                      </a:r>
                    </a:p>
                  </a:txBody>
                  <a:tcPr marL="8014" marR="8014" marT="80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Construction</a:t>
                      </a:r>
                      <a:b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</a:br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Period</a:t>
                      </a:r>
                    </a:p>
                  </a:txBody>
                  <a:tcPr marL="8014" marR="8014" marT="80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Physical </a:t>
                      </a:r>
                    </a:p>
                    <a:p>
                      <a:pPr algn="ctr" fontAlgn="ctr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Progress</a:t>
                      </a:r>
                    </a:p>
                  </a:txBody>
                  <a:tcPr marL="8014" marR="8014" marT="80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RA Bill</a:t>
                      </a:r>
                    </a:p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(Recommended)</a:t>
                      </a:r>
                    </a:p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%</a:t>
                      </a:r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014" marR="8014" marT="80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RA Bill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(Recommended)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In Lakhs</a:t>
                      </a:r>
                      <a:endParaRPr kumimoji="0" lang="en-IN" sz="11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014" marR="8014" marT="80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9141223"/>
                  </a:ext>
                </a:extLst>
              </a:tr>
            </a:tbl>
          </a:graphicData>
        </a:graphic>
      </p:graphicFrame>
      <p:graphicFrame>
        <p:nvGraphicFramePr>
          <p:cNvPr id="3" name="Table 1">
            <a:extLst>
              <a:ext uri="{FF2B5EF4-FFF2-40B4-BE49-F238E27FC236}">
                <a16:creationId xmlns:a16="http://schemas.microsoft.com/office/drawing/2014/main" id="{3D68098B-0439-EFF3-306E-F6D3EB39B5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8395385"/>
              </p:ext>
            </p:extLst>
          </p:nvPr>
        </p:nvGraphicFramePr>
        <p:xfrm>
          <a:off x="497929" y="1760441"/>
          <a:ext cx="11196139" cy="4994745"/>
        </p:xfrm>
        <a:graphic>
          <a:graphicData uri="http://schemas.openxmlformats.org/drawingml/2006/table">
            <a:tbl>
              <a:tblPr/>
              <a:tblGrid>
                <a:gridCol w="453210">
                  <a:extLst>
                    <a:ext uri="{9D8B030D-6E8A-4147-A177-3AD203B41FA5}">
                      <a16:colId xmlns:a16="http://schemas.microsoft.com/office/drawing/2014/main" val="232975009"/>
                    </a:ext>
                  </a:extLst>
                </a:gridCol>
                <a:gridCol w="1355422">
                  <a:extLst>
                    <a:ext uri="{9D8B030D-6E8A-4147-A177-3AD203B41FA5}">
                      <a16:colId xmlns:a16="http://schemas.microsoft.com/office/drawing/2014/main" val="785303415"/>
                    </a:ext>
                  </a:extLst>
                </a:gridCol>
                <a:gridCol w="2876357">
                  <a:extLst>
                    <a:ext uri="{9D8B030D-6E8A-4147-A177-3AD203B41FA5}">
                      <a16:colId xmlns:a16="http://schemas.microsoft.com/office/drawing/2014/main" val="2413870011"/>
                    </a:ext>
                  </a:extLst>
                </a:gridCol>
                <a:gridCol w="1273610">
                  <a:extLst>
                    <a:ext uri="{9D8B030D-6E8A-4147-A177-3AD203B41FA5}">
                      <a16:colId xmlns:a16="http://schemas.microsoft.com/office/drawing/2014/main" val="1904706511"/>
                    </a:ext>
                  </a:extLst>
                </a:gridCol>
                <a:gridCol w="1073266">
                  <a:extLst>
                    <a:ext uri="{9D8B030D-6E8A-4147-A177-3AD203B41FA5}">
                      <a16:colId xmlns:a16="http://schemas.microsoft.com/office/drawing/2014/main" val="1261089464"/>
                    </a:ext>
                  </a:extLst>
                </a:gridCol>
                <a:gridCol w="1202059">
                  <a:extLst>
                    <a:ext uri="{9D8B030D-6E8A-4147-A177-3AD203B41FA5}">
                      <a16:colId xmlns:a16="http://schemas.microsoft.com/office/drawing/2014/main" val="3569328776"/>
                    </a:ext>
                  </a:extLst>
                </a:gridCol>
                <a:gridCol w="987405">
                  <a:extLst>
                    <a:ext uri="{9D8B030D-6E8A-4147-A177-3AD203B41FA5}">
                      <a16:colId xmlns:a16="http://schemas.microsoft.com/office/drawing/2014/main" val="1379136875"/>
                    </a:ext>
                  </a:extLst>
                </a:gridCol>
                <a:gridCol w="987405">
                  <a:extLst>
                    <a:ext uri="{9D8B030D-6E8A-4147-A177-3AD203B41FA5}">
                      <a16:colId xmlns:a16="http://schemas.microsoft.com/office/drawing/2014/main" val="1990831582"/>
                    </a:ext>
                  </a:extLst>
                </a:gridCol>
                <a:gridCol w="987405">
                  <a:extLst>
                    <a:ext uri="{9D8B030D-6E8A-4147-A177-3AD203B41FA5}">
                      <a16:colId xmlns:a16="http://schemas.microsoft.com/office/drawing/2014/main" val="566365327"/>
                    </a:ext>
                  </a:extLst>
                </a:gridCol>
              </a:tblGrid>
              <a:tr h="348977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69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Ashtane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Sushil Desale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61,10,133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16-12-2022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 Months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1.00%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72374295"/>
                  </a:ext>
                </a:extLst>
              </a:tr>
              <a:tr h="348977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70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Umarpata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Abhijit Rathod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1,01,83,351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29-11-2022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 Months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0.99%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32302081"/>
                  </a:ext>
                </a:extLst>
              </a:tr>
              <a:tr h="348977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71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Pratappur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Man Mohhan Singh Rajput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19,09,321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28-06-2022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 Months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0.77%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72868426"/>
                  </a:ext>
                </a:extLst>
              </a:tr>
              <a:tr h="348977">
                <a:tc gridSpan="9"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Shirpur</a:t>
                      </a:r>
                      <a:r>
                        <a:rPr lang="en-US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Taluka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Shirpur</a:t>
                      </a:r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Taluka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58823137"/>
                  </a:ext>
                </a:extLst>
              </a:tr>
              <a:tr h="348977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72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Higaon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Narendra Sahebrao Patil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19,20,570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31-01-2022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 Months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90.00%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65865322"/>
                  </a:ext>
                </a:extLst>
              </a:tr>
              <a:tr h="348977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73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Savalde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Shri Kishore Sambhaji Pawar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21,17,331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19-04-2022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 Months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87.02%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59.27%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12.55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16623691"/>
                  </a:ext>
                </a:extLst>
              </a:tr>
              <a:tr h="348977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74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Godi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Shri Kishore Sambhaji Pawar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29,74,029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04-11-2022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 Months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75.00%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33.50%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9.96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65709391"/>
                  </a:ext>
                </a:extLst>
              </a:tr>
              <a:tr h="348977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75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Ambe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Balaji Infrastructure Arthe B.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4,26,63,100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14-03-2022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 Months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70.36%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17525817"/>
                  </a:ext>
                </a:extLst>
              </a:tr>
              <a:tr h="348977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76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Ajnad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Chandrashekhar Rajput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21,63,617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05-08-2022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 Months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64.10%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54.91%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11.88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97610716"/>
                  </a:ext>
                </a:extLst>
              </a:tr>
              <a:tr h="348977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77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Londhare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Shramgatha Associates Malegaon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88,13,690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22-09-2022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 Months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62.37%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89831600"/>
                  </a:ext>
                </a:extLst>
              </a:tr>
              <a:tr h="348977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78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Kharikhan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Shri Rajendra Patil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19,30,957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13-10-2022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 Months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62.30%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28.33%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5.47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69378695"/>
                  </a:ext>
                </a:extLst>
              </a:tr>
              <a:tr h="348977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79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Untawad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Narendra Sahebrao Patil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21,26,940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19-04-2022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 Months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59.39%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59.15%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12.58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16080532"/>
                  </a:ext>
                </a:extLst>
              </a:tr>
              <a:tr h="458044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80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Vikharan Bk.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Sarsvati Majoor Sahkari Sanstha Pratappur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21,28,875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07-03-2022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 Months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59.15%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58.95%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12.55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39046834"/>
                  </a:ext>
                </a:extLst>
              </a:tr>
              <a:tr h="348977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81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Chandpuri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Ganesh Borse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79,67,677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01-09-2022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 Months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59.10%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58.38%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46.52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369100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3683411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NGAGE" val="{&quot;SavedSwatch&quot;:&quot;-16748873|-4715511|-15368417|-11851413|-11645362|Markido&quot;,&quot;Id&quot;:&quot;641b02563332364bb85213eb&quot;,&quot;SmartGridHorizontal&quot;:0,&quot;LinkedExcelSources&quot;:{},&quot;LinkedProjectSources&quot;:{},&quot;FlowConfig&quot;:{&quot;Canvas&quot;:{&quot;Slide&quot;:-1,&quot;Width&quot;:0,&quot;Height&quot;:0},&quot;Timeline&quot;:{&quot;Actions&quot;:[]}},&quot;LinkedSlideMergeSources&quot;:{},&quot;LinkedSharePointSlideMergeSources&quot;:{}}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4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5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9725</TotalTime>
  <Words>2520</Words>
  <Application>Microsoft Office PowerPoint</Application>
  <PresentationFormat>Widescreen</PresentationFormat>
  <Paragraphs>1418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34</vt:i4>
      </vt:variant>
    </vt:vector>
  </HeadingPairs>
  <TitlesOfParts>
    <vt:vector size="43" baseType="lpstr">
      <vt:lpstr>Arial</vt:lpstr>
      <vt:lpstr>Arial Black</vt:lpstr>
      <vt:lpstr>Calibri</vt:lpstr>
      <vt:lpstr>Calibri Light</vt:lpstr>
      <vt:lpstr>Office Theme</vt:lpstr>
      <vt:lpstr>1_Office Theme</vt:lpstr>
      <vt:lpstr>2_Office Theme</vt:lpstr>
      <vt:lpstr>4_Office Theme</vt:lpstr>
      <vt:lpstr>5_Office Theme</vt:lpstr>
      <vt:lpstr>PowerPoint Presentation</vt:lpstr>
      <vt:lpstr>District Work Status</vt:lpstr>
      <vt:lpstr>Executive Summary Work in Progress Schemes</vt:lpstr>
      <vt:lpstr>Abstract of Schemes – Work in Progress Category – “Retro”</vt:lpstr>
      <vt:lpstr>Abstract of Schemes – Work in Progress Category – “Retro”</vt:lpstr>
      <vt:lpstr>Abstract of Schemes – Work in Progress Category – “Retro”</vt:lpstr>
      <vt:lpstr>Abstract of Schemes – Work in Progress Category – “Retro”</vt:lpstr>
      <vt:lpstr>Abstract of Schemes – Work in Progress Category – “Retro”</vt:lpstr>
      <vt:lpstr>Abstract of Schemes – Work in Progress Category – “Retro”</vt:lpstr>
      <vt:lpstr>Abstract of Schemes – Work in Progress Category – “Retro”</vt:lpstr>
      <vt:lpstr>Abstract of Schemes – Work in Progress Category – “Retro”</vt:lpstr>
      <vt:lpstr>Abstract of Schemes – Work in Progress Category – “Retro”</vt:lpstr>
      <vt:lpstr>Abstract of Schemes – Work in Progress Category – “Retro”</vt:lpstr>
      <vt:lpstr>Abstract of Schemes – Work Completed Category – “Retro”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DeepakRanjan Nayak</dc:creator>
  <cp:lastModifiedBy>Ashutosh Garg</cp:lastModifiedBy>
  <cp:revision>577</cp:revision>
  <dcterms:created xsi:type="dcterms:W3CDTF">2022-03-31T07:35:09Z</dcterms:created>
  <dcterms:modified xsi:type="dcterms:W3CDTF">2023-04-06T13:44:29Z</dcterms:modified>
</cp:coreProperties>
</file>